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5"/>
  </p:notesMasterIdLst>
  <p:sldIdLst>
    <p:sldId id="320" r:id="rId2"/>
    <p:sldId id="413" r:id="rId3"/>
    <p:sldId id="306" r:id="rId4"/>
    <p:sldId id="322" r:id="rId5"/>
    <p:sldId id="427" r:id="rId6"/>
    <p:sldId id="407" r:id="rId7"/>
    <p:sldId id="411" r:id="rId8"/>
    <p:sldId id="409" r:id="rId9"/>
    <p:sldId id="421" r:id="rId10"/>
    <p:sldId id="414" r:id="rId11"/>
    <p:sldId id="423" r:id="rId12"/>
    <p:sldId id="418" r:id="rId13"/>
    <p:sldId id="424" r:id="rId14"/>
    <p:sldId id="425" r:id="rId15"/>
    <p:sldId id="426" r:id="rId16"/>
    <p:sldId id="415" r:id="rId17"/>
    <p:sldId id="408" r:id="rId18"/>
    <p:sldId id="417" r:id="rId19"/>
    <p:sldId id="422" r:id="rId20"/>
    <p:sldId id="428" r:id="rId21"/>
    <p:sldId id="318" r:id="rId22"/>
    <p:sldId id="420" r:id="rId23"/>
    <p:sldId id="416" r:id="rId24"/>
  </p:sldIdLst>
  <p:sldSz cx="9144000" cy="5143500" type="screen16x9"/>
  <p:notesSz cx="6858000" cy="9144000"/>
  <p:embeddedFontLst>
    <p:embeddedFont>
      <p:font typeface="ＭＳ Ｐゴシック" panose="020B0600070205080204" pitchFamily="34" charset="-128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Tahoma" panose="020B0604030504040204" pitchFamily="34" charset="0"/>
      <p:regular r:id="rId31"/>
      <p:bold r:id="rId32"/>
    </p:embeddedFont>
    <p:embeddedFont>
      <p:font typeface="Work Sans" panose="020B0604020202020204" charset="0"/>
      <p:regular r:id="rId33"/>
      <p:bold r:id="rId34"/>
    </p:embeddedFont>
    <p:embeddedFont>
      <p:font typeface="Work Sans ExtraBold" panose="020B0604020202020204" charset="0"/>
      <p:bold r:id="rId35"/>
    </p:embeddedFont>
    <p:embeddedFont>
      <p:font typeface="Work Sans Medium" panose="020B0604020202020204" charset="0"/>
      <p:regular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50">
          <p15:clr>
            <a:srgbClr val="A4A3A4"/>
          </p15:clr>
        </p15:guide>
        <p15:guide id="2" pos="301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CFFFB"/>
    <a:srgbClr val="293554"/>
    <a:srgbClr val="D6BA73"/>
    <a:srgbClr val="16BAC5"/>
    <a:srgbClr val="4281A4"/>
    <a:srgbClr val="3581B8"/>
    <a:srgbClr val="C14953"/>
    <a:srgbClr val="E5DCC5"/>
    <a:srgbClr val="4747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00" autoAdjust="0"/>
    <p:restoredTop sz="94643"/>
  </p:normalViewPr>
  <p:slideViewPr>
    <p:cSldViewPr snapToGrid="0" snapToObjects="1" showGuides="1">
      <p:cViewPr varScale="1">
        <p:scale>
          <a:sx n="100" d="100"/>
          <a:sy n="100" d="100"/>
        </p:scale>
        <p:origin x="846" y="84"/>
      </p:cViewPr>
      <p:guideLst>
        <p:guide orient="horz" pos="2650"/>
        <p:guide pos="301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9" d="100"/>
        <a:sy n="119" d="100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386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cristian\Downloads\smtcom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'Sheet2 (2)'!$K$39612:$Q$39612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'Sheet2 (2)'!$K$39611:$Q$39611</c:f>
              <c:numCache>
                <c:formatCode>General</c:formatCode>
                <c:ptCount val="7"/>
                <c:pt idx="0">
                  <c:v>4314707.2400001232</c:v>
                </c:pt>
                <c:pt idx="1">
                  <c:v>1534283.120000022</c:v>
                </c:pt>
                <c:pt idx="2">
                  <c:v>672319.4999999986</c:v>
                </c:pt>
                <c:pt idx="3">
                  <c:v>553594.48000000219</c:v>
                </c:pt>
                <c:pt idx="4">
                  <c:v>517087.09000000462</c:v>
                </c:pt>
                <c:pt idx="5">
                  <c:v>481784.1300000046</c:v>
                </c:pt>
                <c:pt idx="6">
                  <c:v>389777.21000000415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242-4EC9-837E-FB08C92701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20870480"/>
        <c:axId val="1220872160"/>
      </c:barChart>
      <c:catAx>
        <c:axId val="1220870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0872160"/>
        <c:crosses val="autoZero"/>
        <c:auto val="1"/>
        <c:lblAlgn val="ctr"/>
        <c:lblOffset val="100"/>
        <c:noMultiLvlLbl val="0"/>
      </c:catAx>
      <c:valAx>
        <c:axId val="122087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0870480"/>
        <c:crosses val="autoZero"/>
        <c:crossBetween val="between"/>
        <c:dispUnits>
          <c:builtInUnit val="thousands"/>
          <c:dispUnitsLbl>
            <c:tx>
              <c:rich>
                <a:bodyPr rot="-5400000" spcFirstLastPara="1" vertOverflow="ellipsis" vert="horz" wrap="square" anchor="ctr" anchorCtr="1"/>
                <a:lstStyle/>
                <a:p>
                  <a:pPr>
                    <a:defRPr sz="10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/>
                    <a:t>Thousands (K)</a:t>
                  </a:r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4F362-DF6B-354C-ADCE-253FBAC0CC05}" type="datetimeFigureOut">
              <a:rPr lang="en-US" smtClean="0"/>
              <a:t>7/13/2018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9A2154-CF38-3D45-A756-FBDDB10CA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665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nvert_THE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9144000" cy="5212080"/>
          </a:xfrm>
          <a:prstGeom prst="rect">
            <a:avLst/>
          </a:prstGeom>
          <a:blipFill>
            <a:blip r:embed="rId2"/>
            <a:srcRect/>
            <a:stretch>
              <a:fillRect t="-659" b="-3092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rgbClr val="293554"/>
              </a:solidFill>
              <a:effectLst/>
            </a:endParaRPr>
          </a:p>
        </p:txBody>
      </p:sp>
      <p:sp>
        <p:nvSpPr>
          <p:cNvPr id="7" name="Rectangle 6"/>
          <p:cNvSpPr>
            <a:spLocks/>
          </p:cNvSpPr>
          <p:nvPr userDrawn="1"/>
        </p:nvSpPr>
        <p:spPr>
          <a:xfrm>
            <a:off x="2744026" y="275561"/>
            <a:ext cx="6400800" cy="4590288"/>
          </a:xfrm>
          <a:prstGeom prst="rect">
            <a:avLst/>
          </a:prstGeom>
          <a:blipFill dpi="0" rotWithShape="1">
            <a:blip r:embed="rId3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r="-4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67" y="1777621"/>
            <a:ext cx="7882265" cy="1588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696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vert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14" t="11134" r="7224" b="18537"/>
          <a:stretch/>
        </p:blipFill>
        <p:spPr>
          <a:xfrm>
            <a:off x="0" y="0"/>
            <a:ext cx="9144000" cy="5212080"/>
          </a:xfrm>
          <a:prstGeom prst="rect">
            <a:avLst/>
          </a:prstGeom>
        </p:spPr>
      </p:pic>
      <p:sp>
        <p:nvSpPr>
          <p:cNvPr id="19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475540" y="3093859"/>
            <a:ext cx="8012482" cy="636455"/>
          </a:xfrm>
        </p:spPr>
        <p:txBody>
          <a:bodyPr anchor="t" anchorCtr="0">
            <a:normAutofit/>
          </a:bodyPr>
          <a:lstStyle>
            <a:lvl1pPr marL="0" indent="0">
              <a:buNone/>
              <a:defRPr cap="all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46100" y="1722772"/>
            <a:ext cx="7941922" cy="1370331"/>
          </a:xfrm>
          <a:noFill/>
          <a:ln>
            <a:noFill/>
          </a:ln>
        </p:spPr>
        <p:txBody>
          <a:bodyPr wrap="square" lIns="0" tIns="0" rIns="0" bIns="0" rtlCol="0" anchor="b" anchorCtr="0">
            <a:normAutofit/>
          </a:bodyPr>
          <a:lstStyle>
            <a:lvl1pPr algn="l">
              <a:lnSpc>
                <a:spcPct val="80000"/>
              </a:lnSpc>
              <a:defRPr lang="en-US" sz="3900" spc="-10" dirty="0">
                <a:solidFill>
                  <a:schemeClr val="accent2"/>
                </a:solidFill>
              </a:defRPr>
            </a:lvl1pPr>
          </a:lstStyle>
          <a:p>
            <a:pPr marL="0" lvl="0" algn="l">
              <a:lnSpc>
                <a:spcPct val="80000"/>
              </a:lnSpc>
            </a:pPr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57213" y="1035213"/>
            <a:ext cx="7930809" cy="0"/>
          </a:xfrm>
          <a:prstGeom prst="line">
            <a:avLst/>
          </a:prstGeom>
          <a:ln w="127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450"/>
          <a:stretch/>
        </p:blipFill>
        <p:spPr>
          <a:xfrm>
            <a:off x="6542828" y="115570"/>
            <a:ext cx="808231" cy="7744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4F852D-BA45-4A86-BCB1-C09888DCA974}"/>
              </a:ext>
            </a:extLst>
          </p:cNvPr>
          <p:cNvSpPr txBox="1"/>
          <p:nvPr userDrawn="1"/>
        </p:nvSpPr>
        <p:spPr>
          <a:xfrm>
            <a:off x="7351059" y="152396"/>
            <a:ext cx="1239442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900" dirty="0">
                <a:latin typeface="Work Sans ExtraBold" panose="020B0604020202020204" charset="0"/>
              </a:rPr>
              <a:t>AHA</a:t>
            </a:r>
          </a:p>
        </p:txBody>
      </p:sp>
    </p:spTree>
    <p:extLst>
      <p:ext uri="{BB962C8B-B14F-4D97-AF65-F5344CB8AC3E}">
        <p14:creationId xmlns:p14="http://schemas.microsoft.com/office/powerpoint/2010/main" val="1414489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Text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460"/>
            <a:ext cx="3952735" cy="733153"/>
          </a:xfrm>
        </p:spPr>
        <p:txBody>
          <a:bodyPr anchor="ctr">
            <a:noAutofit/>
          </a:bodyPr>
          <a:lstStyle>
            <a:lvl1pPr>
              <a:lnSpc>
                <a:spcPct val="8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60874"/>
            <a:ext cx="3952735" cy="3967431"/>
          </a:xfrm>
        </p:spPr>
        <p:txBody>
          <a:bodyPr>
            <a:normAutofit/>
          </a:bodyPr>
          <a:lstStyle>
            <a:lvl1pPr>
              <a:defRPr sz="1800">
                <a:solidFill>
                  <a:srgbClr val="474747"/>
                </a:solidFill>
              </a:defRPr>
            </a:lvl1pPr>
            <a:lvl2pPr>
              <a:defRPr sz="1800">
                <a:solidFill>
                  <a:srgbClr val="474747"/>
                </a:solidFill>
              </a:defRPr>
            </a:lvl2pPr>
            <a:lvl3pPr>
              <a:defRPr sz="1600">
                <a:solidFill>
                  <a:srgbClr val="474747"/>
                </a:solidFill>
              </a:defRPr>
            </a:lvl3pPr>
            <a:lvl4pPr>
              <a:defRPr sz="1400">
                <a:solidFill>
                  <a:srgbClr val="474747"/>
                </a:solidFill>
              </a:defRPr>
            </a:lvl4pPr>
            <a:lvl5pPr>
              <a:defRPr sz="1400">
                <a:solidFill>
                  <a:srgbClr val="474747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557213" y="767598"/>
            <a:ext cx="3852722" cy="0"/>
          </a:xfrm>
          <a:prstGeom prst="line">
            <a:avLst/>
          </a:prstGeom>
          <a:ln w="127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6763" y="0"/>
            <a:ext cx="4567237" cy="5143500"/>
          </a:xfrm>
        </p:spPr>
        <p:txBody>
          <a:bodyPr/>
          <a:lstStyle>
            <a:lvl1pPr>
              <a:defRPr>
                <a:solidFill>
                  <a:srgbClr val="474747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0E4237-07DE-4134-8540-00219B9AE4C3}"/>
              </a:ext>
            </a:extLst>
          </p:cNvPr>
          <p:cNvSpPr/>
          <p:nvPr userDrawn="1"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85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Text/Imag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6763" y="0"/>
            <a:ext cx="4224337" cy="5143500"/>
          </a:xfrm>
        </p:spPr>
        <p:txBody>
          <a:bodyPr/>
          <a:lstStyle>
            <a:lvl1pPr>
              <a:defRPr>
                <a:solidFill>
                  <a:srgbClr val="474747"/>
                </a:solidFill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Picture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762743"/>
            <a:ext cx="3933930" cy="4160813"/>
          </a:xfrm>
        </p:spPr>
        <p:txBody>
          <a:bodyPr>
            <a:normAutofit/>
          </a:bodyPr>
          <a:lstStyle>
            <a:lvl1pPr>
              <a:defRPr sz="1800">
                <a:solidFill>
                  <a:srgbClr val="474747"/>
                </a:solidFill>
              </a:defRPr>
            </a:lvl1pPr>
            <a:lvl2pPr>
              <a:defRPr sz="1800">
                <a:solidFill>
                  <a:srgbClr val="474747"/>
                </a:solidFill>
              </a:defRPr>
            </a:lvl2pPr>
            <a:lvl3pPr>
              <a:defRPr sz="1600">
                <a:solidFill>
                  <a:srgbClr val="474747"/>
                </a:solidFill>
              </a:defRPr>
            </a:lvl3pPr>
            <a:lvl4pPr>
              <a:defRPr sz="1400">
                <a:solidFill>
                  <a:srgbClr val="474747"/>
                </a:solidFill>
              </a:defRPr>
            </a:lvl4pPr>
            <a:lvl5pPr>
              <a:defRPr sz="1400">
                <a:solidFill>
                  <a:srgbClr val="474747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8801100" y="0"/>
            <a:ext cx="34290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5997"/>
            <a:ext cx="5600700" cy="420774"/>
          </a:xfrm>
          <a:solidFill>
            <a:schemeClr val="accent2"/>
          </a:solidFill>
        </p:spPr>
        <p:txBody>
          <a:bodyPr>
            <a:noAutofit/>
          </a:bodyPr>
          <a:lstStyle>
            <a:lvl1pPr>
              <a:lnSpc>
                <a:spcPct val="80000"/>
              </a:lnSpc>
              <a:defRPr sz="2400" b="1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14359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vert Two Content Text/Imag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-1" y="0"/>
            <a:ext cx="4576763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0747"/>
            <a:ext cx="3952735" cy="731378"/>
          </a:xfrm>
        </p:spPr>
        <p:txBody>
          <a:bodyPr anchor="ctr">
            <a:noAutofit/>
          </a:bodyPr>
          <a:lstStyle>
            <a:lvl1pPr>
              <a:lnSpc>
                <a:spcPct val="80000"/>
              </a:lnSpc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92872"/>
            <a:ext cx="3952735" cy="3835433"/>
          </a:xfrm>
        </p:spPr>
        <p:txBody>
          <a:bodyPr>
            <a:normAutofit/>
          </a:bodyPr>
          <a:lstStyle>
            <a:lvl1pPr>
              <a:buClr>
                <a:schemeClr val="accent3">
                  <a:lumMod val="20000"/>
                  <a:lumOff val="80000"/>
                </a:schemeClr>
              </a:buClr>
              <a:defRPr sz="18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  <a:lvl2pPr>
              <a:buClr>
                <a:schemeClr val="accent3">
                  <a:lumMod val="20000"/>
                  <a:lumOff val="80000"/>
                </a:schemeClr>
              </a:buClr>
              <a:defRPr sz="1800">
                <a:solidFill>
                  <a:schemeClr val="accent3">
                    <a:lumMod val="20000"/>
                    <a:lumOff val="80000"/>
                  </a:schemeClr>
                </a:solidFill>
              </a:defRPr>
            </a:lvl2pPr>
            <a:lvl3pPr>
              <a:buClr>
                <a:schemeClr val="accent3">
                  <a:lumMod val="20000"/>
                  <a:lumOff val="80000"/>
                </a:schemeClr>
              </a:buClr>
              <a:defRPr sz="1600">
                <a:solidFill>
                  <a:schemeClr val="accent3">
                    <a:lumMod val="20000"/>
                    <a:lumOff val="80000"/>
                  </a:schemeClr>
                </a:solidFill>
              </a:defRPr>
            </a:lvl3pPr>
            <a:lvl4pPr>
              <a:buClr>
                <a:schemeClr val="accent3">
                  <a:lumMod val="20000"/>
                  <a:lumOff val="80000"/>
                </a:schemeClr>
              </a:buClr>
              <a:defRPr sz="1400">
                <a:solidFill>
                  <a:schemeClr val="accent3">
                    <a:lumMod val="20000"/>
                    <a:lumOff val="80000"/>
                  </a:schemeClr>
                </a:solidFill>
              </a:defRPr>
            </a:lvl4pPr>
            <a:lvl5pPr>
              <a:buClr>
                <a:schemeClr val="accent3">
                  <a:lumMod val="20000"/>
                  <a:lumOff val="80000"/>
                </a:schemeClr>
              </a:buClr>
              <a:defRPr sz="1400">
                <a:solidFill>
                  <a:schemeClr val="accent3">
                    <a:lumMod val="20000"/>
                    <a:lumOff val="80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557213" y="874647"/>
            <a:ext cx="3852722" cy="0"/>
          </a:xfrm>
          <a:prstGeom prst="line">
            <a:avLst/>
          </a:prstGeom>
          <a:ln w="1270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6763" y="0"/>
            <a:ext cx="4224337" cy="5143500"/>
          </a:xfrm>
        </p:spPr>
        <p:txBody>
          <a:bodyPr/>
          <a:lstStyle>
            <a:lvl1pPr>
              <a:defRPr>
                <a:solidFill>
                  <a:srgbClr val="474747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8801100" y="0"/>
            <a:ext cx="34290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059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/>
          </p:cNvSpPr>
          <p:nvPr userDrawn="1"/>
        </p:nvSpPr>
        <p:spPr>
          <a:xfrm>
            <a:off x="2744026" y="275561"/>
            <a:ext cx="6400800" cy="4590288"/>
          </a:xfrm>
          <a:prstGeom prst="rect">
            <a:avLst/>
          </a:prstGeom>
          <a:blipFill dpi="0"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r="-4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95740"/>
            <a:ext cx="4038600" cy="3832565"/>
          </a:xfrm>
        </p:spPr>
        <p:txBody>
          <a:bodyPr>
            <a:normAutofit/>
          </a:bodyPr>
          <a:lstStyle>
            <a:lvl1pPr>
              <a:defRPr sz="1800">
                <a:solidFill>
                  <a:srgbClr val="474747"/>
                </a:solidFill>
              </a:defRPr>
            </a:lvl1pPr>
            <a:lvl2pPr>
              <a:defRPr sz="1800">
                <a:solidFill>
                  <a:srgbClr val="474747"/>
                </a:solidFill>
              </a:defRPr>
            </a:lvl2pPr>
            <a:lvl3pPr>
              <a:defRPr sz="1600">
                <a:solidFill>
                  <a:srgbClr val="474747"/>
                </a:solidFill>
              </a:defRPr>
            </a:lvl3pPr>
            <a:lvl4pPr>
              <a:defRPr sz="1400">
                <a:solidFill>
                  <a:srgbClr val="474747"/>
                </a:solidFill>
              </a:defRPr>
            </a:lvl4pPr>
            <a:lvl5pPr>
              <a:defRPr sz="1400">
                <a:solidFill>
                  <a:srgbClr val="474747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95740"/>
            <a:ext cx="4038600" cy="3832565"/>
          </a:xfrm>
        </p:spPr>
        <p:txBody>
          <a:bodyPr>
            <a:normAutofit/>
          </a:bodyPr>
          <a:lstStyle>
            <a:lvl1pPr>
              <a:defRPr sz="1800">
                <a:solidFill>
                  <a:srgbClr val="474747"/>
                </a:solidFill>
              </a:defRPr>
            </a:lvl1pPr>
            <a:lvl2pPr>
              <a:defRPr sz="1800">
                <a:solidFill>
                  <a:srgbClr val="474747"/>
                </a:solidFill>
              </a:defRPr>
            </a:lvl2pPr>
            <a:lvl3pPr>
              <a:defRPr sz="1600">
                <a:solidFill>
                  <a:srgbClr val="474747"/>
                </a:solidFill>
              </a:defRPr>
            </a:lvl3pPr>
            <a:lvl4pPr>
              <a:defRPr sz="1400">
                <a:solidFill>
                  <a:srgbClr val="474747"/>
                </a:solidFill>
              </a:defRPr>
            </a:lvl4pPr>
            <a:lvl5pPr>
              <a:defRPr sz="1400">
                <a:solidFill>
                  <a:srgbClr val="474747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30747"/>
            <a:ext cx="8229600" cy="673669"/>
          </a:xfrm>
        </p:spPr>
        <p:txBody>
          <a:bodyPr anchor="ctr">
            <a:normAutofit/>
          </a:bodyPr>
          <a:lstStyle>
            <a:lvl1pPr>
              <a:defRPr sz="2400" b="1">
                <a:solidFill>
                  <a:schemeClr val="accent2"/>
                </a:solidFill>
                <a:latin typeface="Work Sans ExtraBold" panose="00000900000000000000" pitchFamily="50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557213" y="850925"/>
            <a:ext cx="8129587" cy="0"/>
          </a:xfrm>
          <a:prstGeom prst="line">
            <a:avLst/>
          </a:prstGeom>
          <a:ln w="12700" cmpd="sng">
            <a:solidFill>
              <a:srgbClr val="29355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307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/>
          </p:cNvSpPr>
          <p:nvPr userDrawn="1"/>
        </p:nvSpPr>
        <p:spPr>
          <a:xfrm>
            <a:off x="2744026" y="275561"/>
            <a:ext cx="6400800" cy="4590288"/>
          </a:xfrm>
          <a:prstGeom prst="rect">
            <a:avLst/>
          </a:prstGeom>
          <a:blipFill dpi="0"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r="-4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31072"/>
            <a:ext cx="4040188" cy="550373"/>
          </a:xfrm>
        </p:spPr>
        <p:txBody>
          <a:bodyPr anchor="b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800" b="1" cap="all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481445"/>
            <a:ext cx="4040188" cy="3351195"/>
          </a:xfrm>
        </p:spPr>
        <p:txBody>
          <a:bodyPr>
            <a:normAutofit/>
          </a:bodyPr>
          <a:lstStyle>
            <a:lvl1pPr>
              <a:defRPr sz="1800">
                <a:solidFill>
                  <a:srgbClr val="474747"/>
                </a:solidFill>
              </a:defRPr>
            </a:lvl1pPr>
            <a:lvl2pPr>
              <a:defRPr sz="1800">
                <a:solidFill>
                  <a:srgbClr val="474747"/>
                </a:solidFill>
              </a:defRPr>
            </a:lvl2pPr>
            <a:lvl3pPr>
              <a:defRPr sz="1600">
                <a:solidFill>
                  <a:srgbClr val="474747"/>
                </a:solidFill>
              </a:defRPr>
            </a:lvl3pPr>
            <a:lvl4pPr>
              <a:defRPr sz="1400">
                <a:solidFill>
                  <a:srgbClr val="474747"/>
                </a:solidFill>
              </a:defRPr>
            </a:lvl4pPr>
            <a:lvl5pPr>
              <a:defRPr sz="1400">
                <a:solidFill>
                  <a:srgbClr val="474747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931072"/>
            <a:ext cx="4041775" cy="550373"/>
          </a:xfrm>
        </p:spPr>
        <p:txBody>
          <a:bodyPr anchor="b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800" b="1" cap="all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481445"/>
            <a:ext cx="4041775" cy="3351195"/>
          </a:xfrm>
        </p:spPr>
        <p:txBody>
          <a:bodyPr>
            <a:normAutofit/>
          </a:bodyPr>
          <a:lstStyle>
            <a:lvl1pPr>
              <a:defRPr sz="1800">
                <a:solidFill>
                  <a:srgbClr val="474747"/>
                </a:solidFill>
              </a:defRPr>
            </a:lvl1pPr>
            <a:lvl2pPr>
              <a:defRPr sz="1800">
                <a:solidFill>
                  <a:srgbClr val="474747"/>
                </a:solidFill>
              </a:defRPr>
            </a:lvl2pPr>
            <a:lvl3pPr>
              <a:defRPr sz="1600">
                <a:solidFill>
                  <a:srgbClr val="474747"/>
                </a:solidFill>
              </a:defRPr>
            </a:lvl3pPr>
            <a:lvl4pPr>
              <a:defRPr sz="1400">
                <a:solidFill>
                  <a:srgbClr val="474747"/>
                </a:solidFill>
              </a:defRPr>
            </a:lvl4pPr>
            <a:lvl5pPr>
              <a:defRPr sz="1400">
                <a:solidFill>
                  <a:srgbClr val="474747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30747"/>
            <a:ext cx="8229600" cy="673669"/>
          </a:xfrm>
        </p:spPr>
        <p:txBody>
          <a:bodyPr anchor="ctr">
            <a:normAutofit/>
          </a:bodyPr>
          <a:lstStyle>
            <a:lvl1pPr>
              <a:defRPr sz="2400" b="1">
                <a:solidFill>
                  <a:schemeClr val="accent2"/>
                </a:solidFill>
                <a:latin typeface="Work Sans ExtraBold" panose="00000900000000000000" pitchFamily="50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557213" y="850925"/>
            <a:ext cx="8129587" cy="0"/>
          </a:xfrm>
          <a:prstGeom prst="line">
            <a:avLst/>
          </a:prstGeom>
          <a:ln w="12700" cmpd="sng">
            <a:solidFill>
              <a:srgbClr val="29355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2999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/>
          </p:cNvSpPr>
          <p:nvPr userDrawn="1"/>
        </p:nvSpPr>
        <p:spPr>
          <a:xfrm>
            <a:off x="2744026" y="275561"/>
            <a:ext cx="6400800" cy="4590288"/>
          </a:xfrm>
          <a:prstGeom prst="rect">
            <a:avLst/>
          </a:prstGeom>
          <a:blipFill dpi="0"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r="-4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30747"/>
            <a:ext cx="8229600" cy="673669"/>
          </a:xfrm>
        </p:spPr>
        <p:txBody>
          <a:bodyPr anchor="ctr">
            <a:normAutofit/>
          </a:bodyPr>
          <a:lstStyle>
            <a:lvl1pPr>
              <a:defRPr sz="2400" b="1">
                <a:solidFill>
                  <a:schemeClr val="accent2"/>
                </a:solidFill>
                <a:latin typeface="Work Sans ExtraBold" panose="00000900000000000000" pitchFamily="50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57213" y="850925"/>
            <a:ext cx="8129587" cy="0"/>
          </a:xfrm>
          <a:prstGeom prst="line">
            <a:avLst/>
          </a:prstGeom>
          <a:ln w="12700" cmpd="sng">
            <a:solidFill>
              <a:srgbClr val="29355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B5167524-C58B-4BC6-8273-C110F5A01B3C}"/>
              </a:ext>
            </a:extLst>
          </p:cNvPr>
          <p:cNvSpPr/>
          <p:nvPr userDrawn="1"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7049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918861"/>
            <a:ext cx="8801100" cy="4224640"/>
          </a:xfrm>
        </p:spPr>
        <p:txBody>
          <a:bodyPr/>
          <a:lstStyle>
            <a:lvl1pPr>
              <a:defRPr>
                <a:solidFill>
                  <a:srgbClr val="474747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8801100" y="918860"/>
            <a:ext cx="342900" cy="422464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30747"/>
            <a:ext cx="8229600" cy="673669"/>
          </a:xfrm>
        </p:spPr>
        <p:txBody>
          <a:bodyPr anchor="ctr">
            <a:normAutofit/>
          </a:bodyPr>
          <a:lstStyle>
            <a:lvl1pPr>
              <a:defRPr sz="2400" b="1">
                <a:solidFill>
                  <a:schemeClr val="accent2"/>
                </a:solidFill>
                <a:latin typeface="Work Sans ExtraBold" panose="00000900000000000000" pitchFamily="50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25710877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188" y="105746"/>
            <a:ext cx="7380959" cy="781891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95922"/>
            <a:ext cx="9144000" cy="3647424"/>
          </a:xfrm>
        </p:spPr>
        <p:txBody>
          <a:bodyPr/>
          <a:lstStyle>
            <a:lvl1pPr>
              <a:defRPr>
                <a:solidFill>
                  <a:srgbClr val="474747"/>
                </a:solidFill>
              </a:defRPr>
            </a:lvl1pPr>
          </a:lstStyle>
          <a:p>
            <a:r>
              <a:rPr lang="en-US" dirty="0"/>
              <a:t>                                                  Picture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94" y="60248"/>
            <a:ext cx="877688" cy="8776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568" y="4692246"/>
            <a:ext cx="1935682" cy="390034"/>
          </a:xfrm>
          <a:prstGeom prst="rect">
            <a:avLst/>
          </a:prstGeom>
        </p:spPr>
      </p:pic>
      <p:sp>
        <p:nvSpPr>
          <p:cNvPr id="9" name="Content Placeholder 3"/>
          <p:cNvSpPr>
            <a:spLocks noGrp="1"/>
          </p:cNvSpPr>
          <p:nvPr>
            <p:ph sz="half" idx="2"/>
          </p:nvPr>
        </p:nvSpPr>
        <p:spPr>
          <a:xfrm>
            <a:off x="628224" y="995922"/>
            <a:ext cx="3856370" cy="3647426"/>
          </a:xfrm>
          <a:solidFill>
            <a:schemeClr val="tx2"/>
          </a:solidFill>
        </p:spPr>
        <p:txBody>
          <a:bodyPr anchor="ctr">
            <a:normAutofit/>
          </a:bodyPr>
          <a:lstStyle>
            <a:lvl1pPr>
              <a:buClr>
                <a:schemeClr val="accent3">
                  <a:lumMod val="20000"/>
                  <a:lumOff val="80000"/>
                </a:schemeClr>
              </a:buClr>
              <a:defRPr sz="18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  <a:lvl2pPr>
              <a:buClr>
                <a:schemeClr val="accent3">
                  <a:lumMod val="20000"/>
                  <a:lumOff val="80000"/>
                </a:schemeClr>
              </a:buClr>
              <a:defRPr sz="1800">
                <a:solidFill>
                  <a:schemeClr val="accent3">
                    <a:lumMod val="20000"/>
                    <a:lumOff val="80000"/>
                  </a:schemeClr>
                </a:solidFill>
              </a:defRPr>
            </a:lvl2pPr>
            <a:lvl3pPr>
              <a:buClr>
                <a:schemeClr val="accent3">
                  <a:lumMod val="20000"/>
                  <a:lumOff val="80000"/>
                </a:schemeClr>
              </a:buClr>
              <a:defRPr sz="1600">
                <a:solidFill>
                  <a:schemeClr val="accent3">
                    <a:lumMod val="20000"/>
                    <a:lumOff val="80000"/>
                  </a:schemeClr>
                </a:solidFill>
              </a:defRPr>
            </a:lvl3pPr>
            <a:lvl4pPr>
              <a:buClr>
                <a:schemeClr val="accent3">
                  <a:lumMod val="20000"/>
                  <a:lumOff val="80000"/>
                </a:schemeClr>
              </a:buClr>
              <a:defRPr sz="1400">
                <a:solidFill>
                  <a:schemeClr val="accent3">
                    <a:lumMod val="20000"/>
                    <a:lumOff val="80000"/>
                  </a:schemeClr>
                </a:solidFill>
              </a:defRPr>
            </a:lvl4pPr>
            <a:lvl5pPr>
              <a:buClr>
                <a:schemeClr val="accent3">
                  <a:lumMod val="20000"/>
                  <a:lumOff val="80000"/>
                </a:schemeClr>
              </a:buClr>
              <a:defRPr sz="1400">
                <a:solidFill>
                  <a:schemeClr val="accent3">
                    <a:lumMod val="20000"/>
                    <a:lumOff val="80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73900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120630" y="3818928"/>
            <a:ext cx="7023370" cy="132457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030" t="-9366" r="-42030" b="-5714"/>
          <a:stretch/>
        </p:blipFill>
        <p:spPr>
          <a:xfrm>
            <a:off x="0" y="3818928"/>
            <a:ext cx="2120630" cy="132588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</p:pic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9144000" cy="3818927"/>
          </a:xfrm>
        </p:spPr>
        <p:txBody>
          <a:bodyPr/>
          <a:lstStyle>
            <a:lvl1pPr>
              <a:defRPr>
                <a:solidFill>
                  <a:srgbClr val="474747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2143685" y="4608198"/>
            <a:ext cx="6828866" cy="587895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 cap="all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20630" y="3942753"/>
            <a:ext cx="7023370" cy="664137"/>
          </a:xfrm>
          <a:ln>
            <a:noFill/>
          </a:ln>
        </p:spPr>
        <p:txBody>
          <a:bodyPr>
            <a:noAutofit/>
          </a:bodyPr>
          <a:lstStyle>
            <a:lvl1pPr>
              <a:defRPr sz="24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7313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212080"/>
          </a:xfrm>
          <a:prstGeom prst="rect">
            <a:avLst/>
          </a:prstGeom>
          <a:blipFill>
            <a:blip r:embed="rId2"/>
            <a:srcRect/>
            <a:stretch>
              <a:fillRect t="-659" b="-3092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rgbClr val="293554"/>
              </a:solidFill>
              <a:effectLst/>
            </a:endParaRPr>
          </a:p>
        </p:txBody>
      </p:sp>
      <p:sp>
        <p:nvSpPr>
          <p:cNvPr id="7" name="Rectangle 6"/>
          <p:cNvSpPr>
            <a:spLocks/>
          </p:cNvSpPr>
          <p:nvPr userDrawn="1"/>
        </p:nvSpPr>
        <p:spPr>
          <a:xfrm>
            <a:off x="2744026" y="275561"/>
            <a:ext cx="6400800" cy="4590288"/>
          </a:xfrm>
          <a:prstGeom prst="rect">
            <a:avLst/>
          </a:prstGeom>
          <a:blipFill dpi="0" rotWithShape="1">
            <a:blip r:embed="rId3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r="-4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4691477" y="2227666"/>
            <a:ext cx="4332989" cy="1734932"/>
          </a:xfr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3900" b="0">
                <a:solidFill>
                  <a:schemeClr val="accent2"/>
                </a:solidFill>
                <a:latin typeface="Work Sans ExtraBold" panose="00000900000000000000" pitchFamily="50" charset="0"/>
              </a:defRPr>
            </a:lvl1pPr>
          </a:lstStyle>
          <a:p>
            <a:r>
              <a:rPr lang="en-US" dirty="0"/>
              <a:t>Click to add 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10" y="818420"/>
            <a:ext cx="3506664" cy="350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494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pac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9144000" cy="5171516"/>
          </a:xfrm>
        </p:spPr>
        <p:txBody>
          <a:bodyPr/>
          <a:lstStyle>
            <a:lvl1pPr>
              <a:defRPr sz="2400" baseline="0">
                <a:solidFill>
                  <a:srgbClr val="474747"/>
                </a:solidFill>
              </a:defRPr>
            </a:lvl1pPr>
          </a:lstStyle>
          <a:p>
            <a:r>
              <a:rPr lang="en-US" sz="2800" dirty="0"/>
              <a:t>Big Impact – Full Frame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33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/>
          </p:cNvSpPr>
          <p:nvPr userDrawn="1"/>
        </p:nvSpPr>
        <p:spPr>
          <a:xfrm>
            <a:off x="2744026" y="275561"/>
            <a:ext cx="6400800" cy="4590288"/>
          </a:xfrm>
          <a:prstGeom prst="rect">
            <a:avLst/>
          </a:prstGeom>
          <a:blipFill dpi="0"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r="-4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67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/>
          </p:cNvSpPr>
          <p:nvPr userDrawn="1"/>
        </p:nvSpPr>
        <p:spPr>
          <a:xfrm>
            <a:off x="2744026" y="275561"/>
            <a:ext cx="6400800" cy="4590288"/>
          </a:xfrm>
          <a:prstGeom prst="rect">
            <a:avLst/>
          </a:prstGeom>
          <a:blipFill dpi="0" rotWithShape="1">
            <a:blip r:embed="rId2">
              <a:alphaModFix amt="4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r="-4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433" y="1524000"/>
            <a:ext cx="7399136" cy="2095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74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5905500" y="0"/>
            <a:ext cx="32385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4225926" y="1005330"/>
            <a:ext cx="4451349" cy="2592695"/>
          </a:xfrm>
          <a:prstGeom prst="rect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225928" y="1005330"/>
            <a:ext cx="4451347" cy="993689"/>
          </a:xfrm>
        </p:spPr>
        <p:txBody>
          <a:bodyPr>
            <a:noAutofit/>
          </a:bodyPr>
          <a:lstStyle>
            <a:lvl1pPr>
              <a:defRPr sz="3900">
                <a:solidFill>
                  <a:schemeClr val="accent2"/>
                </a:solidFill>
                <a:latin typeface="Work Sans ExtraBold" panose="00000900000000000000" pitchFamily="50" charset="0"/>
              </a:defRPr>
            </a:lvl1pPr>
          </a:lstStyle>
          <a:p>
            <a:r>
              <a:rPr lang="en-US" dirty="0" err="1"/>
              <a:t>firstname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25928" y="2719754"/>
            <a:ext cx="4451348" cy="47880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1" cap="all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Panelist line one</a:t>
            </a:r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3" hasCustomPrompt="1"/>
          </p:nvPr>
        </p:nvSpPr>
        <p:spPr>
          <a:xfrm>
            <a:off x="803132" y="569913"/>
            <a:ext cx="2997200" cy="3763962"/>
          </a:xfrm>
          <a:ln w="28575" cmpd="sng">
            <a:solidFill>
              <a:schemeClr val="accent1"/>
            </a:solidFill>
          </a:ln>
        </p:spPr>
        <p:txBody>
          <a:bodyPr/>
          <a:lstStyle>
            <a:lvl1pPr>
              <a:buClr>
                <a:schemeClr val="tx1"/>
              </a:buClr>
              <a:defRPr/>
            </a:lvl1pPr>
          </a:lstStyle>
          <a:p>
            <a:r>
              <a:rPr lang="en-US" dirty="0"/>
              <a:t>Insert Headshot Here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225926" y="1786256"/>
            <a:ext cx="4451350" cy="933498"/>
          </a:xfrm>
        </p:spPr>
        <p:txBody>
          <a:bodyPr>
            <a:noAutofit/>
          </a:bodyPr>
          <a:lstStyle>
            <a:lvl1pPr marL="0" indent="0">
              <a:buNone/>
              <a:defRPr sz="3900" cap="all">
                <a:solidFill>
                  <a:schemeClr val="accent2"/>
                </a:solidFill>
                <a:latin typeface="Work Sans ExtraBold" panose="00000900000000000000" pitchFamily="50" charset="0"/>
                <a:cs typeface="Arial"/>
              </a:defRPr>
            </a:lvl1pPr>
            <a:lvl2pPr marL="457200" indent="0">
              <a:buNone/>
              <a:defRPr sz="5400" cap="all">
                <a:solidFill>
                  <a:srgbClr val="FF0000"/>
                </a:solidFill>
                <a:latin typeface="Arial"/>
                <a:cs typeface="Arial"/>
              </a:defRPr>
            </a:lvl2pPr>
            <a:lvl3pPr marL="914400" indent="0">
              <a:buNone/>
              <a:defRPr sz="5400" cap="all">
                <a:solidFill>
                  <a:srgbClr val="FF0000"/>
                </a:solidFill>
                <a:latin typeface="Arial"/>
                <a:cs typeface="Arial"/>
              </a:defRPr>
            </a:lvl3pPr>
            <a:lvl4pPr marL="1371600" indent="0">
              <a:buNone/>
              <a:defRPr sz="5400" cap="all">
                <a:solidFill>
                  <a:srgbClr val="FF0000"/>
                </a:solidFill>
                <a:latin typeface="Arial"/>
                <a:cs typeface="Arial"/>
              </a:defRPr>
            </a:lvl4pPr>
            <a:lvl5pPr marL="1828800" indent="0">
              <a:buNone/>
              <a:defRPr sz="5400" cap="all">
                <a:solidFill>
                  <a:srgbClr val="FF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225927" y="3123922"/>
            <a:ext cx="4451349" cy="474103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Panelist Line Two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" y="0"/>
            <a:ext cx="34290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4333649" y="2719754"/>
            <a:ext cx="4229642" cy="0"/>
          </a:xfrm>
          <a:prstGeom prst="line">
            <a:avLst/>
          </a:prstGeom>
          <a:ln w="12700" cmpd="sng">
            <a:solidFill>
              <a:schemeClr val="accent3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387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/>
          </p:cNvSpPr>
          <p:nvPr userDrawn="1"/>
        </p:nvSpPr>
        <p:spPr>
          <a:xfrm>
            <a:off x="2744026" y="275561"/>
            <a:ext cx="6400800" cy="4590288"/>
          </a:xfrm>
          <a:prstGeom prst="rect">
            <a:avLst/>
          </a:prstGeom>
          <a:blipFill dpi="0"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r="-4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30747"/>
            <a:ext cx="8229600" cy="673669"/>
          </a:xfrm>
        </p:spPr>
        <p:txBody>
          <a:bodyPr anchor="ctr">
            <a:normAutofit/>
          </a:bodyPr>
          <a:lstStyle>
            <a:lvl1pPr>
              <a:defRPr sz="2400" b="1">
                <a:solidFill>
                  <a:schemeClr val="accent2"/>
                </a:solidFill>
                <a:latin typeface="Work Sans ExtraBold" panose="00000900000000000000" pitchFamily="50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57213" y="850925"/>
            <a:ext cx="8129587" cy="0"/>
          </a:xfrm>
          <a:prstGeom prst="line">
            <a:avLst/>
          </a:prstGeom>
          <a:ln w="12700" cmpd="sng">
            <a:solidFill>
              <a:srgbClr val="29355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457200" y="949230"/>
            <a:ext cx="8229600" cy="3963128"/>
          </a:xfrm>
        </p:spPr>
        <p:txBody>
          <a:bodyPr/>
          <a:lstStyle>
            <a:lvl1pPr>
              <a:buClr>
                <a:schemeClr val="accent3">
                  <a:lumMod val="75000"/>
                </a:schemeClr>
              </a:buClr>
              <a:defRPr>
                <a:solidFill>
                  <a:schemeClr val="accent3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>
                <a:solidFill>
                  <a:schemeClr val="accent3">
                    <a:lumMod val="75000"/>
                  </a:schemeClr>
                </a:solidFill>
                <a:latin typeface="+mn-lt"/>
              </a:defRPr>
            </a:lvl2pPr>
            <a:lvl3pPr>
              <a:buClr>
                <a:schemeClr val="accent3">
                  <a:lumMod val="75000"/>
                </a:schemeClr>
              </a:buClr>
              <a:defRPr>
                <a:solidFill>
                  <a:schemeClr val="accent3">
                    <a:lumMod val="75000"/>
                  </a:schemeClr>
                </a:solidFill>
                <a:latin typeface="+mn-lt"/>
              </a:defRPr>
            </a:lvl3pPr>
            <a:lvl4pPr>
              <a:buClr>
                <a:schemeClr val="accent3">
                  <a:lumMod val="75000"/>
                </a:schemeClr>
              </a:buClr>
              <a:defRPr>
                <a:solidFill>
                  <a:schemeClr val="accent3">
                    <a:lumMod val="75000"/>
                  </a:schemeClr>
                </a:solidFill>
                <a:latin typeface="+mn-lt"/>
              </a:defRPr>
            </a:lvl4pPr>
            <a:lvl5pPr>
              <a:buClr>
                <a:schemeClr val="accent3">
                  <a:lumMod val="75000"/>
                </a:schemeClr>
              </a:buClr>
              <a:defRPr>
                <a:solidFill>
                  <a:schemeClr val="accent3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39C44F-C336-4253-A216-614ECAF27A60}"/>
              </a:ext>
            </a:extLst>
          </p:cNvPr>
          <p:cNvSpPr/>
          <p:nvPr userDrawn="1"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657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vert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>
            <a:spLocks/>
          </p:cNvSpPr>
          <p:nvPr userDrawn="1"/>
        </p:nvSpPr>
        <p:spPr>
          <a:xfrm>
            <a:off x="2744026" y="275561"/>
            <a:ext cx="6400800" cy="4590288"/>
          </a:xfrm>
          <a:prstGeom prst="rect">
            <a:avLst/>
          </a:prstGeom>
          <a:blipFill dpi="0" rotWithShape="1"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r="-4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30747"/>
            <a:ext cx="8229600" cy="673669"/>
          </a:xfrm>
        </p:spPr>
        <p:txBody>
          <a:bodyPr anchor="ctr">
            <a:normAutofit/>
          </a:bodyPr>
          <a:lstStyle>
            <a:lvl1pPr>
              <a:defRPr sz="2400" b="1">
                <a:solidFill>
                  <a:schemeClr val="bg2"/>
                </a:solidFill>
                <a:latin typeface="Work Sans ExtraBold" panose="00000900000000000000" pitchFamily="50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557213" y="850925"/>
            <a:ext cx="8129587" cy="0"/>
          </a:xfrm>
          <a:prstGeom prst="line">
            <a:avLst/>
          </a:prstGeom>
          <a:ln w="1270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457200" y="949230"/>
            <a:ext cx="8229600" cy="3963128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0643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Title/Subtitle /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9144000" cy="1475573"/>
          </a:xfrm>
          <a:noFill/>
        </p:spPr>
        <p:txBody>
          <a:bodyPr/>
          <a:lstStyle>
            <a:lvl1pPr>
              <a:defRPr sz="2400" baseline="0">
                <a:solidFill>
                  <a:srgbClr val="474747"/>
                </a:solidFill>
                <a:latin typeface="+mn-lt"/>
              </a:defRPr>
            </a:lvl1pPr>
          </a:lstStyle>
          <a:p>
            <a:r>
              <a:rPr lang="en-US" sz="2800" dirty="0"/>
              <a:t>Big Impact – Full Width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5574"/>
            <a:ext cx="8229600" cy="3439326"/>
          </a:xfrm>
        </p:spPr>
        <p:txBody>
          <a:bodyPr/>
          <a:lstStyle>
            <a:lvl1pPr>
              <a:defRPr>
                <a:solidFill>
                  <a:srgbClr val="474747"/>
                </a:solidFill>
                <a:latin typeface="Work Sans Medium" panose="00000600000000000000" pitchFamily="50" charset="0"/>
                <a:cs typeface="Arial" panose="020B0604020202020204" pitchFamily="34" charset="0"/>
              </a:defRPr>
            </a:lvl1pPr>
            <a:lvl2pPr>
              <a:defRPr>
                <a:solidFill>
                  <a:srgbClr val="474747"/>
                </a:solidFill>
                <a:latin typeface="Work Sans Medium" panose="00000600000000000000" pitchFamily="50" charset="0"/>
              </a:defRPr>
            </a:lvl2pPr>
            <a:lvl3pPr>
              <a:defRPr>
                <a:solidFill>
                  <a:srgbClr val="474747"/>
                </a:solidFill>
                <a:latin typeface="Work Sans Medium" panose="00000600000000000000" pitchFamily="50" charset="0"/>
              </a:defRPr>
            </a:lvl3pPr>
            <a:lvl4pPr>
              <a:defRPr>
                <a:solidFill>
                  <a:srgbClr val="474747"/>
                </a:solidFill>
                <a:latin typeface="Work Sans Medium" panose="00000600000000000000" pitchFamily="50" charset="0"/>
              </a:defRPr>
            </a:lvl4pPr>
            <a:lvl5pPr>
              <a:defRPr>
                <a:solidFill>
                  <a:srgbClr val="474747"/>
                </a:solidFill>
                <a:latin typeface="Work Sans Medium" panose="00000600000000000000" pitchFamily="50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01691"/>
            <a:ext cx="5434519" cy="271377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t">
            <a:noAutofit/>
          </a:bodyPr>
          <a:lstStyle>
            <a:lvl1pPr marL="438912" indent="0">
              <a:lnSpc>
                <a:spcPts val="1800"/>
              </a:lnSpc>
              <a:spcBef>
                <a:spcPts val="0"/>
              </a:spcBef>
              <a:buNone/>
              <a:defRPr sz="1800" b="0" cap="all">
                <a:solidFill>
                  <a:schemeClr val="tx2"/>
                </a:solidFill>
                <a:latin typeface="Work Sans Medium" panose="00000600000000000000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0" y="470181"/>
            <a:ext cx="5862536" cy="439755"/>
          </a:xfrm>
          <a:solidFill>
            <a:schemeClr val="accent2"/>
          </a:solidFill>
        </p:spPr>
        <p:txBody>
          <a:bodyPr>
            <a:normAutofit/>
          </a:bodyPr>
          <a:lstStyle>
            <a:lvl1pPr marL="420624">
              <a:lnSpc>
                <a:spcPct val="80000"/>
              </a:lnSpc>
              <a:spcBef>
                <a:spcPts val="0"/>
              </a:spcBef>
              <a:defRPr sz="2400">
                <a:solidFill>
                  <a:schemeClr val="accent3">
                    <a:lumMod val="20000"/>
                    <a:lumOff val="80000"/>
                  </a:schemeClr>
                </a:solidFill>
                <a:latin typeface="Work Sans ExtraBold" panose="00000900000000000000" pitchFamily="50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3687184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ck Image/Title/Subtitle /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2" b="56000"/>
          <a:stretch/>
        </p:blipFill>
        <p:spPr>
          <a:xfrm>
            <a:off x="0" y="0"/>
            <a:ext cx="9144000" cy="14630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5574"/>
            <a:ext cx="8229600" cy="3439326"/>
          </a:xfrm>
        </p:spPr>
        <p:txBody>
          <a:bodyPr/>
          <a:lstStyle>
            <a:lvl1pPr>
              <a:defRPr>
                <a:solidFill>
                  <a:srgbClr val="474747"/>
                </a:solidFill>
                <a:latin typeface="+mn-lt"/>
                <a:cs typeface="Arial" panose="020B0604020202020204" pitchFamily="34" charset="0"/>
              </a:defRPr>
            </a:lvl1pPr>
            <a:lvl2pPr>
              <a:defRPr>
                <a:solidFill>
                  <a:srgbClr val="474747"/>
                </a:solidFill>
                <a:latin typeface="+mn-lt"/>
              </a:defRPr>
            </a:lvl2pPr>
            <a:lvl3pPr>
              <a:defRPr>
                <a:solidFill>
                  <a:srgbClr val="474747"/>
                </a:solidFill>
                <a:latin typeface="+mn-lt"/>
              </a:defRPr>
            </a:lvl3pPr>
            <a:lvl4pPr>
              <a:defRPr>
                <a:solidFill>
                  <a:srgbClr val="474747"/>
                </a:solidFill>
                <a:latin typeface="+mn-lt"/>
              </a:defRPr>
            </a:lvl4pPr>
            <a:lvl5pPr>
              <a:defRPr>
                <a:solidFill>
                  <a:srgbClr val="474747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01691"/>
            <a:ext cx="5434519" cy="271377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t">
            <a:noAutofit/>
          </a:bodyPr>
          <a:lstStyle>
            <a:lvl1pPr marL="438912" indent="0">
              <a:lnSpc>
                <a:spcPts val="1800"/>
              </a:lnSpc>
              <a:spcBef>
                <a:spcPts val="0"/>
              </a:spcBef>
              <a:buNone/>
              <a:defRPr sz="1800" b="0" cap="all">
                <a:solidFill>
                  <a:schemeClr val="tx2"/>
                </a:solidFill>
                <a:latin typeface="Work Sans Medium" panose="00000600000000000000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0" y="470181"/>
            <a:ext cx="5862536" cy="439755"/>
          </a:xfrm>
          <a:solidFill>
            <a:schemeClr val="accent2"/>
          </a:solidFill>
        </p:spPr>
        <p:txBody>
          <a:bodyPr>
            <a:normAutofit/>
          </a:bodyPr>
          <a:lstStyle>
            <a:lvl1pPr marL="420624">
              <a:lnSpc>
                <a:spcPct val="80000"/>
              </a:lnSpc>
              <a:spcBef>
                <a:spcPts val="0"/>
              </a:spcBef>
              <a:defRPr sz="2400">
                <a:solidFill>
                  <a:schemeClr val="accent3">
                    <a:lumMod val="20000"/>
                    <a:lumOff val="80000"/>
                  </a:schemeClr>
                </a:solidFill>
                <a:latin typeface="Work Sans ExtraBold" panose="00000900000000000000" pitchFamily="50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3697756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 Subtitle/Content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/>
          </p:cNvSpPr>
          <p:nvPr userDrawn="1"/>
        </p:nvSpPr>
        <p:spPr>
          <a:xfrm>
            <a:off x="2744026" y="275561"/>
            <a:ext cx="6400800" cy="4590288"/>
          </a:xfrm>
          <a:prstGeom prst="rect">
            <a:avLst/>
          </a:prstGeom>
          <a:blipFill dpi="0"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r="-4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4333875" y="333375"/>
            <a:ext cx="476250" cy="9144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5716"/>
            <a:ext cx="8229600" cy="3205024"/>
          </a:xfrm>
        </p:spPr>
        <p:txBody>
          <a:bodyPr/>
          <a:lstStyle>
            <a:lvl1pPr>
              <a:defRPr>
                <a:solidFill>
                  <a:srgbClr val="474747"/>
                </a:solidFill>
                <a:latin typeface="+mn-lt"/>
                <a:cs typeface="Arial" panose="020B0604020202020204" pitchFamily="34" charset="0"/>
              </a:defRPr>
            </a:lvl1pPr>
            <a:lvl2pPr>
              <a:defRPr>
                <a:solidFill>
                  <a:srgbClr val="474747"/>
                </a:solidFill>
                <a:latin typeface="+mn-lt"/>
              </a:defRPr>
            </a:lvl2pPr>
            <a:lvl3pPr>
              <a:defRPr>
                <a:solidFill>
                  <a:srgbClr val="474747"/>
                </a:solidFill>
                <a:latin typeface="+mn-lt"/>
              </a:defRPr>
            </a:lvl3pPr>
            <a:lvl4pPr>
              <a:defRPr>
                <a:solidFill>
                  <a:srgbClr val="474747"/>
                </a:solidFill>
                <a:latin typeface="+mn-lt"/>
              </a:defRPr>
            </a:lvl4pPr>
            <a:lvl5pPr>
              <a:defRPr>
                <a:solidFill>
                  <a:srgbClr val="474747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lIns="91440" tIns="45720" rIns="91440" bIns="4572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6AD4101-61BF-C646-B3FA-8E40D13EEDDE}" type="datetimeFigureOut">
              <a:rPr lang="en-US" smtClean="0"/>
              <a:pPr/>
              <a:t>7/13/2018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lIns="91440" tIns="45720" rIns="91440" bIns="4572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lIns="91440" tIns="45720" rIns="91440" bIns="4572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EEE7F18-0730-C641-8BBC-FFCD41EA60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10578"/>
            <a:ext cx="8229600" cy="458644"/>
          </a:xfrm>
        </p:spPr>
        <p:txBody>
          <a:bodyPr anchor="t">
            <a:noAutofit/>
          </a:bodyPr>
          <a:lstStyle>
            <a:lvl1pPr marL="0" indent="0">
              <a:buNone/>
              <a:defRPr sz="1800" cap="all">
                <a:solidFill>
                  <a:schemeClr val="tx2"/>
                </a:solidFill>
                <a:latin typeface="Work Sans Medium" panose="00000600000000000000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30747"/>
            <a:ext cx="8229600" cy="673669"/>
          </a:xfrm>
        </p:spPr>
        <p:txBody>
          <a:bodyPr anchor="ctr">
            <a:normAutofit/>
          </a:bodyPr>
          <a:lstStyle>
            <a:lvl1pPr>
              <a:defRPr sz="2400" b="1">
                <a:solidFill>
                  <a:schemeClr val="accent2"/>
                </a:solidFill>
                <a:latin typeface="Work Sans ExtraBold" panose="00000900000000000000" pitchFamily="50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57213" y="850925"/>
            <a:ext cx="8129587" cy="0"/>
          </a:xfrm>
          <a:prstGeom prst="line">
            <a:avLst/>
          </a:prstGeom>
          <a:ln w="12700" cmpd="sng">
            <a:solidFill>
              <a:srgbClr val="29355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0742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/>
          </p:cNvSpPr>
          <p:nvPr userDrawn="1"/>
        </p:nvSpPr>
        <p:spPr>
          <a:xfrm>
            <a:off x="2744026" y="275561"/>
            <a:ext cx="6400800" cy="4590288"/>
          </a:xfrm>
          <a:prstGeom prst="rect">
            <a:avLst/>
          </a:prstGeom>
          <a:blipFill dpi="0"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" r="-4941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616482" y="3093859"/>
            <a:ext cx="7871540" cy="1851365"/>
          </a:xfrm>
        </p:spPr>
        <p:txBody>
          <a:bodyPr anchor="t" anchorCtr="0">
            <a:normAutofit/>
          </a:bodyPr>
          <a:lstStyle>
            <a:lvl1pPr marL="0" indent="0">
              <a:buNone/>
              <a:defRPr cap="all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85800" y="1722772"/>
            <a:ext cx="7802221" cy="1370331"/>
          </a:xfrm>
          <a:noFill/>
          <a:ln>
            <a:noFill/>
          </a:ln>
        </p:spPr>
        <p:txBody>
          <a:bodyPr wrap="square" lIns="0" tIns="0" rIns="0" bIns="0" rtlCol="0" anchor="b" anchorCtr="0">
            <a:normAutofit/>
          </a:bodyPr>
          <a:lstStyle>
            <a:lvl1pPr algn="l">
              <a:lnSpc>
                <a:spcPct val="80000"/>
              </a:lnSpc>
              <a:defRPr lang="en-US" sz="3900" spc="-10" dirty="0">
                <a:solidFill>
                  <a:srgbClr val="293554"/>
                </a:solidFill>
              </a:defRPr>
            </a:lvl1pPr>
          </a:lstStyle>
          <a:p>
            <a:pPr marL="0" lvl="0" algn="l">
              <a:lnSpc>
                <a:spcPct val="80000"/>
              </a:lnSpc>
            </a:pPr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96719" y="1035213"/>
            <a:ext cx="7791303" cy="0"/>
          </a:xfrm>
          <a:prstGeom prst="line">
            <a:avLst/>
          </a:prstGeom>
          <a:ln w="12700" cmpd="sng">
            <a:solidFill>
              <a:srgbClr val="29355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94244"/>
            <a:ext cx="4202180" cy="84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203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30748"/>
            <a:ext cx="8229600" cy="464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00986"/>
            <a:ext cx="8229600" cy="41113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96305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0" r:id="rId2"/>
    <p:sldLayoutId id="2147483649" r:id="rId3"/>
    <p:sldLayoutId id="2147483650" r:id="rId4"/>
    <p:sldLayoutId id="2147483678" r:id="rId5"/>
    <p:sldLayoutId id="2147483662" r:id="rId6"/>
    <p:sldLayoutId id="2147483682" r:id="rId7"/>
    <p:sldLayoutId id="2147483676" r:id="rId8"/>
    <p:sldLayoutId id="2147483666" r:id="rId9"/>
    <p:sldLayoutId id="2147483674" r:id="rId10"/>
    <p:sldLayoutId id="2147483652" r:id="rId11"/>
    <p:sldLayoutId id="2147483677" r:id="rId12"/>
    <p:sldLayoutId id="2147483675" r:id="rId13"/>
    <p:sldLayoutId id="2147483668" r:id="rId14"/>
    <p:sldLayoutId id="2147483653" r:id="rId15"/>
    <p:sldLayoutId id="2147483654" r:id="rId16"/>
    <p:sldLayoutId id="2147483669" r:id="rId17"/>
    <p:sldLayoutId id="2147483680" r:id="rId18"/>
    <p:sldLayoutId id="2147483679" r:id="rId19"/>
    <p:sldLayoutId id="2147483671" r:id="rId20"/>
    <p:sldLayoutId id="2147483660" r:id="rId21"/>
    <p:sldLayoutId id="2147483681" r:id="rId22"/>
  </p:sldLayoutIdLs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b="1" i="0" kern="1000" cap="all">
          <a:solidFill>
            <a:schemeClr val="accent2"/>
          </a:solidFill>
          <a:latin typeface="Work Sans ExtraBold" panose="00000900000000000000" pitchFamily="50" charset="0"/>
          <a:ea typeface="+mj-ea"/>
          <a:cs typeface="Arial"/>
        </a:defRPr>
      </a:lvl1pPr>
    </p:titleStyle>
    <p:bodyStyle>
      <a:lvl1pPr marL="344488" indent="-344488" algn="l" defTabSz="4572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Arial"/>
        <a:buChar char="•"/>
        <a:defRPr sz="1800" kern="1200">
          <a:solidFill>
            <a:schemeClr val="accent3">
              <a:lumMod val="75000"/>
            </a:schemeClr>
          </a:solidFill>
          <a:latin typeface="Work Sans Medium" panose="00000600000000000000" pitchFamily="50" charset="0"/>
          <a:ea typeface="+mn-ea"/>
          <a:cs typeface="Arial"/>
        </a:defRPr>
      </a:lvl1pPr>
      <a:lvl2pPr marL="628650" indent="-285750" algn="l" defTabSz="4572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Arial"/>
        <a:buChar char="•"/>
        <a:defRPr sz="1800" kern="1200">
          <a:solidFill>
            <a:schemeClr val="accent3">
              <a:lumMod val="75000"/>
            </a:schemeClr>
          </a:solidFill>
          <a:latin typeface="Work Sans" panose="00000500000000000000" pitchFamily="50" charset="0"/>
          <a:ea typeface="+mn-ea"/>
          <a:cs typeface="Arial"/>
        </a:defRPr>
      </a:lvl2pPr>
      <a:lvl3pPr marL="1030288" indent="-228600" algn="l" defTabSz="4572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Arial"/>
        <a:buChar char="•"/>
        <a:defRPr sz="1600" kern="1200">
          <a:solidFill>
            <a:schemeClr val="accent3">
              <a:lumMod val="75000"/>
            </a:schemeClr>
          </a:solidFill>
          <a:latin typeface="Work Sans" panose="00000500000000000000" pitchFamily="50" charset="0"/>
          <a:ea typeface="+mn-ea"/>
          <a:cs typeface="Arial"/>
        </a:defRPr>
      </a:lvl3pPr>
      <a:lvl4pPr marL="1487488" indent="-228600" algn="l" defTabSz="4572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Arial"/>
        <a:buChar char="•"/>
        <a:defRPr sz="1400" kern="1200">
          <a:solidFill>
            <a:schemeClr val="accent3">
              <a:lumMod val="75000"/>
            </a:schemeClr>
          </a:solidFill>
          <a:latin typeface="Work Sans" panose="00000500000000000000" pitchFamily="50" charset="0"/>
          <a:ea typeface="+mn-ea"/>
          <a:cs typeface="Arial"/>
        </a:defRPr>
      </a:lvl4pPr>
      <a:lvl5pPr marL="1946275" indent="-228600" algn="l" defTabSz="4572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Arial"/>
        <a:buChar char="•"/>
        <a:defRPr sz="1400" kern="1200">
          <a:solidFill>
            <a:schemeClr val="accent3">
              <a:lumMod val="75000"/>
            </a:schemeClr>
          </a:solidFill>
          <a:latin typeface="Work Sans" panose="00000500000000000000" pitchFamily="50" charset="0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Formal hardware verification:</a:t>
            </a:r>
            <a:br>
              <a:rPr lang="en-US" dirty="0"/>
            </a:br>
            <a:r>
              <a:rPr lang="en-US" sz="2800" dirty="0"/>
              <a:t>challenges and opportunities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E986F99-E138-4429-BD68-41A0DE7BDBBB}"/>
              </a:ext>
            </a:extLst>
          </p:cNvPr>
          <p:cNvSpPr txBox="1">
            <a:spLocks/>
          </p:cNvSpPr>
          <p:nvPr/>
        </p:nvSpPr>
        <p:spPr>
          <a:xfrm>
            <a:off x="3871996" y="232533"/>
            <a:ext cx="5057768" cy="17349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900" b="0" i="0" kern="1000" cap="all">
                <a:solidFill>
                  <a:schemeClr val="accent2"/>
                </a:solidFill>
                <a:latin typeface="Work Sans ExtraBold" panose="00000900000000000000" pitchFamily="50" charset="0"/>
                <a:ea typeface="+mj-ea"/>
                <a:cs typeface="Arial"/>
              </a:defRPr>
            </a:lvl1pPr>
          </a:lstStyle>
          <a:p>
            <a:r>
              <a:rPr lang="en-US" sz="2800" dirty="0"/>
              <a:t>Agile hardware center</a:t>
            </a:r>
          </a:p>
        </p:txBody>
      </p:sp>
    </p:spTree>
    <p:extLst>
      <p:ext uri="{BB962C8B-B14F-4D97-AF65-F5344CB8AC3E}">
        <p14:creationId xmlns:p14="http://schemas.microsoft.com/office/powerpoint/2010/main" val="3124685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583CBA-EE89-407C-9148-299CB113BD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F09DCA-DF74-41D9-BBB6-BCC1AEC98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</a:t>
            </a:r>
          </a:p>
        </p:txBody>
      </p:sp>
    </p:spTree>
    <p:extLst>
      <p:ext uri="{BB962C8B-B14F-4D97-AF65-F5344CB8AC3E}">
        <p14:creationId xmlns:p14="http://schemas.microsoft.com/office/powerpoint/2010/main" val="2029476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>
            <a:extLst>
              <a:ext uri="{FF2B5EF4-FFF2-40B4-BE49-F238E27FC236}">
                <a16:creationId xmlns:a16="http://schemas.microsoft.com/office/drawing/2014/main" id="{CF14CA75-1A05-4D93-A071-39890647BF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Specification</a:t>
            </a:r>
          </a:p>
        </p:txBody>
      </p:sp>
      <p:sp>
        <p:nvSpPr>
          <p:cNvPr id="174083" name="Rectangle 3">
            <a:extLst>
              <a:ext uri="{FF2B5EF4-FFF2-40B4-BE49-F238E27FC236}">
                <a16:creationId xmlns:a16="http://schemas.microsoft.com/office/drawing/2014/main" id="{459C46C2-7FC1-4152-B917-36B5851DCBCE}"/>
              </a:ext>
            </a:extLst>
          </p:cNvPr>
          <p:cNvSpPr>
            <a:spLocks noGrp="1" noChangeArrowheads="1"/>
          </p:cNvSpPr>
          <p:nvPr>
            <p:ph idx="10"/>
          </p:nvPr>
        </p:nvSpPr>
        <p:spPr>
          <a:xfrm>
            <a:off x="457199" y="949230"/>
            <a:ext cx="8372475" cy="396312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Challenges for today’s techniques (e.g. assertion-based verification)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Requires design knowledge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Requires manual effort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If incomplete, then will miss bugs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Solutions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chemeClr val="accent1"/>
                </a:solidFill>
              </a:rPr>
              <a:t>Integrated</a:t>
            </a:r>
            <a:r>
              <a:rPr lang="en-US" altLang="en-US" dirty="0"/>
              <a:t> verification and design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chemeClr val="accent1"/>
                </a:solidFill>
              </a:rPr>
              <a:t>Symbolic QED </a:t>
            </a:r>
            <a:r>
              <a:rPr lang="en-US" altLang="en-US" dirty="0"/>
              <a:t>– no manual specification needed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Technique developed together with Prof. </a:t>
            </a:r>
            <a:r>
              <a:rPr lang="en-US" altLang="en-US" dirty="0" err="1"/>
              <a:t>Subhasish</a:t>
            </a:r>
            <a:r>
              <a:rPr lang="en-US" altLang="en-US" dirty="0"/>
              <a:t> Mitra</a:t>
            </a:r>
          </a:p>
          <a:p>
            <a:pPr marL="342900" lvl="1" indent="0">
              <a:lnSpc>
                <a:spcPct val="90000"/>
              </a:lnSpc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81924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C6AA6-07C8-5346-A803-6236A62C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Integrated verification: Equivalence checking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96A23949-5938-E540-A0B4-64B94E8DE8E3}"/>
              </a:ext>
            </a:extLst>
          </p:cNvPr>
          <p:cNvSpPr txBox="1">
            <a:spLocks/>
          </p:cNvSpPr>
          <p:nvPr/>
        </p:nvSpPr>
        <p:spPr bwMode="auto">
          <a:xfrm>
            <a:off x="649124" y="3725833"/>
            <a:ext cx="8056725" cy="1286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+mn-lt"/>
              </a:rPr>
              <a:t>Comparison of a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  <a:latin typeface="+mn-lt"/>
              </a:rPr>
              <a:t>CoreIR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+mn-lt"/>
              </a:rPr>
              <a:t> design before and after </a:t>
            </a:r>
            <a:r>
              <a:rPr lang="en-US" dirty="0">
                <a:solidFill>
                  <a:schemeClr val="accent1"/>
                </a:solidFill>
                <a:latin typeface="+mn-lt"/>
              </a:rPr>
              <a:t>optimization pass</a:t>
            </a:r>
          </a:p>
          <a:p>
            <a:r>
              <a:rPr lang="en-US" dirty="0" err="1">
                <a:solidFill>
                  <a:schemeClr val="accent3">
                    <a:lumMod val="75000"/>
                  </a:schemeClr>
                </a:solidFill>
                <a:latin typeface="+mn-lt"/>
              </a:rPr>
              <a:t>CoreIR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+mn-lt"/>
              </a:rPr>
              <a:t> optimization pass </a:t>
            </a:r>
            <a:r>
              <a:rPr lang="en-US" dirty="0">
                <a:solidFill>
                  <a:schemeClr val="accent1"/>
                </a:solidFill>
                <a:latin typeface="+mn-lt"/>
              </a:rPr>
              <a:t>provides information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+mn-lt"/>
              </a:rPr>
              <a:t>about constants folded directly to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  <a:latin typeface="+mn-lt"/>
              </a:rPr>
              <a:t>CoSA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+mn-lt"/>
            </a:endParaRPr>
          </a:p>
          <a:p>
            <a:r>
              <a:rPr lang="en-US" dirty="0">
                <a:solidFill>
                  <a:schemeClr val="accent1"/>
                </a:solidFill>
                <a:latin typeface="+mn-lt"/>
              </a:rPr>
              <a:t>Significant performance improvement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+mn-lt"/>
              </a:rPr>
              <a:t>: 1.3 min vs. timeout (2 h)</a:t>
            </a: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sz="16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3" name="Rounded Rectangle 147">
            <a:extLst>
              <a:ext uri="{FF2B5EF4-FFF2-40B4-BE49-F238E27FC236}">
                <a16:creationId xmlns:a16="http://schemas.microsoft.com/office/drawing/2014/main" id="{3BA10F4B-8225-FC4D-897C-23EDE6221F3C}"/>
              </a:ext>
            </a:extLst>
          </p:cNvPr>
          <p:cNvSpPr/>
          <p:nvPr/>
        </p:nvSpPr>
        <p:spPr>
          <a:xfrm>
            <a:off x="1842401" y="2066846"/>
            <a:ext cx="3529424" cy="1407874"/>
          </a:xfrm>
          <a:prstGeom prst="roundRect">
            <a:avLst>
              <a:gd name="adj" fmla="val 643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endParaRPr lang="en-US" sz="1050" b="1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A9F6CBC-3BF7-2D49-B7AB-2E5BF64012B3}"/>
              </a:ext>
            </a:extLst>
          </p:cNvPr>
          <p:cNvGrpSpPr/>
          <p:nvPr/>
        </p:nvGrpSpPr>
        <p:grpSpPr>
          <a:xfrm>
            <a:off x="4947024" y="2866516"/>
            <a:ext cx="122210" cy="222280"/>
            <a:chOff x="5552560" y="3546385"/>
            <a:chExt cx="180000" cy="419607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9CDCADDF-6269-114C-B4AF-7C2E04DC41E1}"/>
                </a:ext>
              </a:extLst>
            </p:cNvPr>
            <p:cNvSpPr/>
            <p:nvPr/>
          </p:nvSpPr>
          <p:spPr>
            <a:xfrm>
              <a:off x="5552560" y="3546385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D20368B5-F158-804D-8334-B5C7848BC83F}"/>
                </a:ext>
              </a:extLst>
            </p:cNvPr>
            <p:cNvSpPr/>
            <p:nvPr/>
          </p:nvSpPr>
          <p:spPr>
            <a:xfrm>
              <a:off x="5552560" y="3785992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</p:grpSp>
      <p:sp>
        <p:nvSpPr>
          <p:cNvPr id="47" name="Rounded Rectangle 154">
            <a:extLst>
              <a:ext uri="{FF2B5EF4-FFF2-40B4-BE49-F238E27FC236}">
                <a16:creationId xmlns:a16="http://schemas.microsoft.com/office/drawing/2014/main" id="{B126B0BE-C92B-8948-A2B2-AFE1F95611BA}"/>
              </a:ext>
            </a:extLst>
          </p:cNvPr>
          <p:cNvSpPr/>
          <p:nvPr/>
        </p:nvSpPr>
        <p:spPr>
          <a:xfrm>
            <a:off x="1708968" y="1154282"/>
            <a:ext cx="1466508" cy="45121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100" b="1" dirty="0"/>
              <a:t>Design</a:t>
            </a:r>
          </a:p>
        </p:txBody>
      </p:sp>
      <p:sp>
        <p:nvSpPr>
          <p:cNvPr id="48" name="Rounded Rectangle 155">
            <a:extLst>
              <a:ext uri="{FF2B5EF4-FFF2-40B4-BE49-F238E27FC236}">
                <a16:creationId xmlns:a16="http://schemas.microsoft.com/office/drawing/2014/main" id="{E6F34CC6-903A-E84B-8C7F-D6C80EDA77A4}"/>
              </a:ext>
            </a:extLst>
          </p:cNvPr>
          <p:cNvSpPr/>
          <p:nvPr/>
        </p:nvSpPr>
        <p:spPr>
          <a:xfrm>
            <a:off x="3242629" y="1157070"/>
            <a:ext cx="1466508" cy="45121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100" b="1" dirty="0"/>
              <a:t>Design’ </a:t>
            </a:r>
            <a:br>
              <a:rPr lang="en-US" sz="1100" b="1" dirty="0"/>
            </a:br>
            <a:r>
              <a:rPr lang="en-US" sz="1100" b="1" dirty="0"/>
              <a:t>(after pass)</a:t>
            </a:r>
          </a:p>
        </p:txBody>
      </p:sp>
      <p:sp>
        <p:nvSpPr>
          <p:cNvPr id="49" name="Rounded Rectangle 159">
            <a:extLst>
              <a:ext uri="{FF2B5EF4-FFF2-40B4-BE49-F238E27FC236}">
                <a16:creationId xmlns:a16="http://schemas.microsoft.com/office/drawing/2014/main" id="{50C65CFA-08F7-FD4E-B9F8-BD6C6ABB52F5}"/>
              </a:ext>
            </a:extLst>
          </p:cNvPr>
          <p:cNvSpPr/>
          <p:nvPr/>
        </p:nvSpPr>
        <p:spPr>
          <a:xfrm>
            <a:off x="5970017" y="2726039"/>
            <a:ext cx="2017675" cy="362758"/>
          </a:xfrm>
          <a:prstGeom prst="roundRect">
            <a:avLst/>
          </a:prstGeom>
          <a:solidFill>
            <a:srgbClr val="92D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100" b="1" dirty="0"/>
              <a:t>Equivalence Proof</a:t>
            </a:r>
          </a:p>
        </p:txBody>
      </p:sp>
      <p:sp>
        <p:nvSpPr>
          <p:cNvPr id="50" name="Rounded Rectangle 160">
            <a:extLst>
              <a:ext uri="{FF2B5EF4-FFF2-40B4-BE49-F238E27FC236}">
                <a16:creationId xmlns:a16="http://schemas.microsoft.com/office/drawing/2014/main" id="{EBB7DDAD-EF1E-944F-A107-B6A193B5ADBF}"/>
              </a:ext>
            </a:extLst>
          </p:cNvPr>
          <p:cNvSpPr/>
          <p:nvPr/>
        </p:nvSpPr>
        <p:spPr>
          <a:xfrm>
            <a:off x="5978709" y="2218399"/>
            <a:ext cx="2008983" cy="39184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100" b="1" dirty="0"/>
              <a:t>Counterexample</a:t>
            </a:r>
          </a:p>
        </p:txBody>
      </p:sp>
      <p:cxnSp>
        <p:nvCxnSpPr>
          <p:cNvPr id="51" name="Elbow Connector 169">
            <a:extLst>
              <a:ext uri="{FF2B5EF4-FFF2-40B4-BE49-F238E27FC236}">
                <a16:creationId xmlns:a16="http://schemas.microsoft.com/office/drawing/2014/main" id="{4C040B34-55E6-AB4C-A60B-AEF383CB5AF4}"/>
              </a:ext>
            </a:extLst>
          </p:cNvPr>
          <p:cNvCxnSpPr>
            <a:cxnSpLocks/>
            <a:stCxn id="45" idx="6"/>
            <a:endCxn id="50" idx="1"/>
          </p:cNvCxnSpPr>
          <p:nvPr/>
        </p:nvCxnSpPr>
        <p:spPr>
          <a:xfrm flipV="1">
            <a:off x="5069234" y="2414321"/>
            <a:ext cx="909474" cy="499871"/>
          </a:xfrm>
          <a:prstGeom prst="bentConnector3">
            <a:avLst>
              <a:gd name="adj1" fmla="val 25285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170">
            <a:extLst>
              <a:ext uri="{FF2B5EF4-FFF2-40B4-BE49-F238E27FC236}">
                <a16:creationId xmlns:a16="http://schemas.microsoft.com/office/drawing/2014/main" id="{5528F197-5970-4043-9DE8-4226AB37D234}"/>
              </a:ext>
            </a:extLst>
          </p:cNvPr>
          <p:cNvCxnSpPr>
            <a:cxnSpLocks/>
            <a:stCxn id="46" idx="6"/>
            <a:endCxn id="49" idx="1"/>
          </p:cNvCxnSpPr>
          <p:nvPr/>
        </p:nvCxnSpPr>
        <p:spPr>
          <a:xfrm flipV="1">
            <a:off x="5069234" y="2907418"/>
            <a:ext cx="900783" cy="13370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185">
            <a:extLst>
              <a:ext uri="{FF2B5EF4-FFF2-40B4-BE49-F238E27FC236}">
                <a16:creationId xmlns:a16="http://schemas.microsoft.com/office/drawing/2014/main" id="{2BEF0567-1E3B-A740-8664-466B56D7AE44}"/>
              </a:ext>
            </a:extLst>
          </p:cNvPr>
          <p:cNvSpPr/>
          <p:nvPr/>
        </p:nvSpPr>
        <p:spPr>
          <a:xfrm>
            <a:off x="4776290" y="1157652"/>
            <a:ext cx="1466508" cy="45121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100" b="1" dirty="0"/>
              <a:t>Constants Folded</a:t>
            </a:r>
          </a:p>
        </p:txBody>
      </p:sp>
      <p:cxnSp>
        <p:nvCxnSpPr>
          <p:cNvPr id="54" name="Elbow Connector 187">
            <a:extLst>
              <a:ext uri="{FF2B5EF4-FFF2-40B4-BE49-F238E27FC236}">
                <a16:creationId xmlns:a16="http://schemas.microsoft.com/office/drawing/2014/main" id="{72E89202-E046-4443-B16C-9BB249176C62}"/>
              </a:ext>
            </a:extLst>
          </p:cNvPr>
          <p:cNvCxnSpPr>
            <a:cxnSpLocks/>
            <a:stCxn id="53" idx="2"/>
            <a:endCxn id="59" idx="0"/>
          </p:cNvCxnSpPr>
          <p:nvPr/>
        </p:nvCxnSpPr>
        <p:spPr>
          <a:xfrm rot="5400000">
            <a:off x="4386358" y="1093310"/>
            <a:ext cx="607636" cy="1638741"/>
          </a:xfrm>
          <a:prstGeom prst="bentConnector3">
            <a:avLst>
              <a:gd name="adj1" fmla="val 39522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188">
            <a:extLst>
              <a:ext uri="{FF2B5EF4-FFF2-40B4-BE49-F238E27FC236}">
                <a16:creationId xmlns:a16="http://schemas.microsoft.com/office/drawing/2014/main" id="{1DB54499-488A-3B41-9D74-3D6DD133ABB2}"/>
              </a:ext>
            </a:extLst>
          </p:cNvPr>
          <p:cNvSpPr/>
          <p:nvPr/>
        </p:nvSpPr>
        <p:spPr>
          <a:xfrm>
            <a:off x="6309950" y="1150897"/>
            <a:ext cx="1466508" cy="45121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100" b="1" dirty="0"/>
              <a:t>Equivalence Property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79D9A61-F5AA-644D-A10C-3681E4548A31}"/>
              </a:ext>
            </a:extLst>
          </p:cNvPr>
          <p:cNvGrpSpPr/>
          <p:nvPr/>
        </p:nvGrpSpPr>
        <p:grpSpPr>
          <a:xfrm>
            <a:off x="2730761" y="2216498"/>
            <a:ext cx="1740616" cy="95352"/>
            <a:chOff x="807153" y="4547581"/>
            <a:chExt cx="986688" cy="76077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A1A2A3A1-027D-2B4B-876F-459229584D38}"/>
                </a:ext>
              </a:extLst>
            </p:cNvPr>
            <p:cNvSpPr/>
            <p:nvPr/>
          </p:nvSpPr>
          <p:spPr>
            <a:xfrm>
              <a:off x="1112957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2B3D782-A121-9040-AB97-CC2F52637439}"/>
                </a:ext>
              </a:extLst>
            </p:cNvPr>
            <p:cNvSpPr/>
            <p:nvPr/>
          </p:nvSpPr>
          <p:spPr>
            <a:xfrm>
              <a:off x="807153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918B0C5A-88F6-BD4A-9825-62EFFF473441}"/>
                </a:ext>
              </a:extLst>
            </p:cNvPr>
            <p:cNvSpPr/>
            <p:nvPr/>
          </p:nvSpPr>
          <p:spPr>
            <a:xfrm>
              <a:off x="1418761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EDB65AD0-B641-2E48-B10B-A16E3D995D28}"/>
                </a:ext>
              </a:extLst>
            </p:cNvPr>
            <p:cNvSpPr/>
            <p:nvPr/>
          </p:nvSpPr>
          <p:spPr>
            <a:xfrm>
              <a:off x="1724565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</p:grpSp>
      <p:cxnSp>
        <p:nvCxnSpPr>
          <p:cNvPr id="61" name="Elbow Connector 190">
            <a:extLst>
              <a:ext uri="{FF2B5EF4-FFF2-40B4-BE49-F238E27FC236}">
                <a16:creationId xmlns:a16="http://schemas.microsoft.com/office/drawing/2014/main" id="{77895486-8382-8248-91E0-7FAFA0EC7887}"/>
              </a:ext>
            </a:extLst>
          </p:cNvPr>
          <p:cNvCxnSpPr>
            <a:cxnSpLocks/>
            <a:stCxn id="55" idx="2"/>
            <a:endCxn id="60" idx="0"/>
          </p:cNvCxnSpPr>
          <p:nvPr/>
        </p:nvCxnSpPr>
        <p:spPr>
          <a:xfrm rot="5400000">
            <a:off x="5419544" y="592836"/>
            <a:ext cx="614391" cy="2632933"/>
          </a:xfrm>
          <a:prstGeom prst="bentConnector3">
            <a:avLst>
              <a:gd name="adj1" fmla="val 60364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754E0B1E-AC07-5242-8D7F-9C983A818786}"/>
              </a:ext>
            </a:extLst>
          </p:cNvPr>
          <p:cNvGrpSpPr/>
          <p:nvPr/>
        </p:nvGrpSpPr>
        <p:grpSpPr>
          <a:xfrm>
            <a:off x="2730761" y="2843536"/>
            <a:ext cx="1740616" cy="95352"/>
            <a:chOff x="807153" y="4547581"/>
            <a:chExt cx="986688" cy="76077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A0031BF5-210A-E446-B758-F5056B73D3DD}"/>
                </a:ext>
              </a:extLst>
            </p:cNvPr>
            <p:cNvSpPr/>
            <p:nvPr/>
          </p:nvSpPr>
          <p:spPr>
            <a:xfrm>
              <a:off x="1112957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02F4479-4E46-B941-AAB2-B4E079D7EE7E}"/>
                </a:ext>
              </a:extLst>
            </p:cNvPr>
            <p:cNvSpPr/>
            <p:nvPr/>
          </p:nvSpPr>
          <p:spPr>
            <a:xfrm>
              <a:off x="807153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CAA2483B-F9A9-9546-AFF5-912A809F10C5}"/>
                </a:ext>
              </a:extLst>
            </p:cNvPr>
            <p:cNvSpPr/>
            <p:nvPr/>
          </p:nvSpPr>
          <p:spPr>
            <a:xfrm>
              <a:off x="1418761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84FE07FA-A39D-2D40-A752-1731497426D6}"/>
                </a:ext>
              </a:extLst>
            </p:cNvPr>
            <p:cNvSpPr/>
            <p:nvPr/>
          </p:nvSpPr>
          <p:spPr>
            <a:xfrm>
              <a:off x="1724565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512B758-FFDF-3A4F-9080-99C3165FA0C0}"/>
              </a:ext>
            </a:extLst>
          </p:cNvPr>
          <p:cNvGrpSpPr/>
          <p:nvPr/>
        </p:nvGrpSpPr>
        <p:grpSpPr>
          <a:xfrm>
            <a:off x="2730761" y="2383907"/>
            <a:ext cx="1740616" cy="95352"/>
            <a:chOff x="807153" y="4547581"/>
            <a:chExt cx="986688" cy="76077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5B2CD55-9F55-6E47-A456-00DFC6E422AA}"/>
                </a:ext>
              </a:extLst>
            </p:cNvPr>
            <p:cNvSpPr/>
            <p:nvPr/>
          </p:nvSpPr>
          <p:spPr>
            <a:xfrm>
              <a:off x="1112957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2B135CC-B7FE-6E4C-83B3-36D3DD707AFD}"/>
                </a:ext>
              </a:extLst>
            </p:cNvPr>
            <p:cNvSpPr/>
            <p:nvPr/>
          </p:nvSpPr>
          <p:spPr>
            <a:xfrm>
              <a:off x="807153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68F5DE2-2534-484A-94A1-6FEA2FAEDA42}"/>
                </a:ext>
              </a:extLst>
            </p:cNvPr>
            <p:cNvSpPr/>
            <p:nvPr/>
          </p:nvSpPr>
          <p:spPr>
            <a:xfrm>
              <a:off x="1418761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C6285B5-2D8B-9145-9B0B-22AEE004E898}"/>
                </a:ext>
              </a:extLst>
            </p:cNvPr>
            <p:cNvSpPr/>
            <p:nvPr/>
          </p:nvSpPr>
          <p:spPr>
            <a:xfrm>
              <a:off x="1724565" y="4547581"/>
              <a:ext cx="69276" cy="76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</p:grp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240A6249-675D-2C41-8E98-B26BBEB4866F}"/>
              </a:ext>
            </a:extLst>
          </p:cNvPr>
          <p:cNvCxnSpPr>
            <a:cxnSpLocks/>
            <a:stCxn id="69" idx="4"/>
            <a:endCxn id="64" idx="0"/>
          </p:cNvCxnSpPr>
          <p:nvPr/>
        </p:nvCxnSpPr>
        <p:spPr bwMode="auto">
          <a:xfrm>
            <a:off x="2791866" y="2479258"/>
            <a:ext cx="0" cy="36427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9B8ADA0E-94E1-8645-B496-0945DAA708B6}"/>
              </a:ext>
            </a:extLst>
          </p:cNvPr>
          <p:cNvCxnSpPr>
            <a:cxnSpLocks/>
            <a:stCxn id="71" idx="4"/>
            <a:endCxn id="66" idx="0"/>
          </p:cNvCxnSpPr>
          <p:nvPr/>
        </p:nvCxnSpPr>
        <p:spPr bwMode="auto">
          <a:xfrm>
            <a:off x="4410272" y="2479258"/>
            <a:ext cx="0" cy="36427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6E48D1B1-635F-9142-9C30-7A2A6DEBC95A}"/>
              </a:ext>
            </a:extLst>
          </p:cNvPr>
          <p:cNvSpPr txBox="1"/>
          <p:nvPr/>
        </p:nvSpPr>
        <p:spPr>
          <a:xfrm>
            <a:off x="2291086" y="2536664"/>
            <a:ext cx="1010364" cy="215444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square" rtlCol="0">
            <a:spAutoFit/>
          </a:bodyPr>
          <a:lstStyle>
            <a:defPPr>
              <a:defRPr lang="it-IT"/>
            </a:defPPr>
            <a:lvl1pPr algn="ctr">
              <a:defRPr sz="1400" b="1"/>
            </a:lvl1pPr>
          </a:lstStyle>
          <a:p>
            <a:r>
              <a:rPr lang="en-US" sz="800" dirty="0"/>
              <a:t>TS1 x TS2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17B906B-8E81-F14C-987D-BA1F103AADD6}"/>
              </a:ext>
            </a:extLst>
          </p:cNvPr>
          <p:cNvSpPr txBox="1"/>
          <p:nvPr/>
        </p:nvSpPr>
        <p:spPr>
          <a:xfrm>
            <a:off x="3827088" y="2536664"/>
            <a:ext cx="1191352" cy="215444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800" b="1" dirty="0"/>
              <a:t>Candidate Lemmas</a:t>
            </a:r>
          </a:p>
        </p:txBody>
      </p:sp>
      <p:sp>
        <p:nvSpPr>
          <p:cNvPr id="77" name="Rounded Rectangle 156">
            <a:extLst>
              <a:ext uri="{FF2B5EF4-FFF2-40B4-BE49-F238E27FC236}">
                <a16:creationId xmlns:a16="http://schemas.microsoft.com/office/drawing/2014/main" id="{81A0DE94-F70C-A348-8430-636886FFA6D5}"/>
              </a:ext>
            </a:extLst>
          </p:cNvPr>
          <p:cNvSpPr/>
          <p:nvPr/>
        </p:nvSpPr>
        <p:spPr>
          <a:xfrm>
            <a:off x="2012573" y="2829359"/>
            <a:ext cx="3089215" cy="28347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100" b="1" dirty="0"/>
              <a:t>Equivalence Check via SMT Solving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6D54A02-DD7E-8C4B-9421-34BC3B7D2F60}"/>
              </a:ext>
            </a:extLst>
          </p:cNvPr>
          <p:cNvSpPr txBox="1"/>
          <p:nvPr/>
        </p:nvSpPr>
        <p:spPr>
          <a:xfrm>
            <a:off x="3103140" y="3116494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CoSA</a:t>
            </a:r>
            <a:endParaRPr lang="en-US" b="1" dirty="0"/>
          </a:p>
        </p:txBody>
      </p:sp>
      <p:cxnSp>
        <p:nvCxnSpPr>
          <p:cNvPr id="79" name="Elbow Connector 161">
            <a:extLst>
              <a:ext uri="{FF2B5EF4-FFF2-40B4-BE49-F238E27FC236}">
                <a16:creationId xmlns:a16="http://schemas.microsoft.com/office/drawing/2014/main" id="{5B192F34-F94D-7B46-8761-467FA2F10668}"/>
              </a:ext>
            </a:extLst>
          </p:cNvPr>
          <p:cNvCxnSpPr>
            <a:cxnSpLocks/>
          </p:cNvCxnSpPr>
          <p:nvPr/>
        </p:nvCxnSpPr>
        <p:spPr>
          <a:xfrm rot="16200000" flipH="1">
            <a:off x="2311541" y="1736172"/>
            <a:ext cx="611006" cy="349643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Elbow Connector 162">
            <a:extLst>
              <a:ext uri="{FF2B5EF4-FFF2-40B4-BE49-F238E27FC236}">
                <a16:creationId xmlns:a16="http://schemas.microsoft.com/office/drawing/2014/main" id="{6131D5FB-A1B2-264C-914A-C34759380F03}"/>
              </a:ext>
            </a:extLst>
          </p:cNvPr>
          <p:cNvCxnSpPr>
            <a:cxnSpLocks/>
          </p:cNvCxnSpPr>
          <p:nvPr/>
        </p:nvCxnSpPr>
        <p:spPr>
          <a:xfrm rot="5400000">
            <a:off x="3349500" y="1590114"/>
            <a:ext cx="608218" cy="644549"/>
          </a:xfrm>
          <a:prstGeom prst="bentConnector3">
            <a:avLst>
              <a:gd name="adj1" fmla="val 27567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149">
            <a:extLst>
              <a:ext uri="{FF2B5EF4-FFF2-40B4-BE49-F238E27FC236}">
                <a16:creationId xmlns:a16="http://schemas.microsoft.com/office/drawing/2014/main" id="{7169163D-C91D-254D-80CF-7938434C4B57}"/>
              </a:ext>
            </a:extLst>
          </p:cNvPr>
          <p:cNvSpPr/>
          <p:nvPr/>
        </p:nvSpPr>
        <p:spPr>
          <a:xfrm>
            <a:off x="2009519" y="2201746"/>
            <a:ext cx="3092271" cy="290634"/>
          </a:xfrm>
          <a:prstGeom prst="roundRect">
            <a:avLst>
              <a:gd name="adj" fmla="val 7586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rtlCol="0" anchor="t"/>
          <a:lstStyle/>
          <a:p>
            <a:pPr algn="ctr"/>
            <a:r>
              <a:rPr lang="en-US" sz="1100" b="1" dirty="0"/>
              <a:t>Encoders</a:t>
            </a:r>
          </a:p>
        </p:txBody>
      </p:sp>
    </p:spTree>
    <p:extLst>
      <p:ext uri="{BB962C8B-B14F-4D97-AF65-F5344CB8AC3E}">
        <p14:creationId xmlns:p14="http://schemas.microsoft.com/office/powerpoint/2010/main" val="1613507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>
            <a:extLst>
              <a:ext uri="{FF2B5EF4-FFF2-40B4-BE49-F238E27FC236}">
                <a16:creationId xmlns:a16="http://schemas.microsoft.com/office/drawing/2014/main" id="{CF14CA75-1A05-4D93-A071-39890647BF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quick error detection</a:t>
            </a:r>
          </a:p>
        </p:txBody>
      </p:sp>
      <p:sp>
        <p:nvSpPr>
          <p:cNvPr id="174083" name="Rectangle 3">
            <a:extLst>
              <a:ext uri="{FF2B5EF4-FFF2-40B4-BE49-F238E27FC236}">
                <a16:creationId xmlns:a16="http://schemas.microsoft.com/office/drawing/2014/main" id="{459C46C2-7FC1-4152-B917-36B5851DCBCE}"/>
              </a:ext>
            </a:extLst>
          </p:cNvPr>
          <p:cNvSpPr>
            <a:spLocks noGrp="1" noChangeArrowheads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Quick Error Detection (QED)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Technique developed by </a:t>
            </a:r>
            <a:r>
              <a:rPr lang="en-US" altLang="en-US" dirty="0" err="1">
                <a:solidFill>
                  <a:schemeClr val="accent1"/>
                </a:solidFill>
              </a:rPr>
              <a:t>Subhasish</a:t>
            </a:r>
            <a:r>
              <a:rPr lang="en-US" altLang="en-US" dirty="0">
                <a:solidFill>
                  <a:schemeClr val="accent1"/>
                </a:solidFill>
              </a:rPr>
              <a:t> Mitra</a:t>
            </a:r>
            <a:r>
              <a:rPr lang="en-US" altLang="en-US" dirty="0"/>
              <a:t>’s group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Uses shadow registers and memory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Applies </a:t>
            </a:r>
            <a:r>
              <a:rPr lang="en-US" altLang="en-US" dirty="0">
                <a:solidFill>
                  <a:schemeClr val="accent1"/>
                </a:solidFill>
              </a:rPr>
              <a:t>duplicate and check </a:t>
            </a:r>
            <a:r>
              <a:rPr lang="en-US" altLang="en-US" dirty="0"/>
              <a:t>transformation to improve tests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en-US" dirty="0"/>
          </a:p>
          <a:p>
            <a:pPr lvl="1">
              <a:lnSpc>
                <a:spcPct val="90000"/>
              </a:lnSpc>
            </a:pPr>
            <a:endParaRPr lang="en-US" altLang="en-US" dirty="0"/>
          </a:p>
          <a:p>
            <a:pPr marL="0" indent="0">
              <a:lnSpc>
                <a:spcPct val="90000"/>
              </a:lnSpc>
              <a:buNone/>
            </a:pPr>
            <a:endParaRPr lang="en-US" alt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06E873D-9A17-4A3C-90FF-9C54689859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6990599"/>
              </p:ext>
            </p:extLst>
          </p:nvPr>
        </p:nvGraphicFramePr>
        <p:xfrm>
          <a:off x="1162050" y="2269490"/>
          <a:ext cx="68199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3300">
                  <a:extLst>
                    <a:ext uri="{9D8B030D-6E8A-4147-A177-3AD203B41FA5}">
                      <a16:colId xmlns:a16="http://schemas.microsoft.com/office/drawing/2014/main" val="4291117700"/>
                    </a:ext>
                  </a:extLst>
                </a:gridCol>
                <a:gridCol w="2273300">
                  <a:extLst>
                    <a:ext uri="{9D8B030D-6E8A-4147-A177-3AD203B41FA5}">
                      <a16:colId xmlns:a16="http://schemas.microsoft.com/office/drawing/2014/main" val="728050544"/>
                    </a:ext>
                  </a:extLst>
                </a:gridCol>
                <a:gridCol w="2273300">
                  <a:extLst>
                    <a:ext uri="{9D8B030D-6E8A-4147-A177-3AD203B41FA5}">
                      <a16:colId xmlns:a16="http://schemas.microsoft.com/office/drawing/2014/main" val="360823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Shadow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5907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Registers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R0-R15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R16-R31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869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0x10000-0x1FFFF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0x20000-0x2FFFF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967864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4B098B1-9A8F-498D-9520-6FE3B419D155}"/>
              </a:ext>
            </a:extLst>
          </p:cNvPr>
          <p:cNvSpPr txBox="1"/>
          <p:nvPr/>
        </p:nvSpPr>
        <p:spPr>
          <a:xfrm>
            <a:off x="1819275" y="3676650"/>
            <a:ext cx="2218877" cy="120032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  <a:p>
            <a:r>
              <a:rPr lang="en-US" dirty="0"/>
              <a:t>LD R1,	[0x10000]</a:t>
            </a:r>
          </a:p>
          <a:p>
            <a:r>
              <a:rPr lang="en-US" dirty="0"/>
              <a:t>LD R2,	[0x10040]</a:t>
            </a:r>
          </a:p>
          <a:p>
            <a:r>
              <a:rPr lang="en-US" dirty="0"/>
              <a:t>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5C0B5-C7C0-4719-9C32-38FB934FFDB1}"/>
              </a:ext>
            </a:extLst>
          </p:cNvPr>
          <p:cNvSpPr txBox="1"/>
          <p:nvPr/>
        </p:nvSpPr>
        <p:spPr>
          <a:xfrm>
            <a:off x="5105850" y="3381374"/>
            <a:ext cx="2258952" cy="175432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LD R1,	[0x10000]</a:t>
            </a:r>
          </a:p>
          <a:p>
            <a:r>
              <a:rPr lang="en-US" dirty="0"/>
              <a:t>LD R2,	[0x10040]</a:t>
            </a:r>
          </a:p>
          <a:p>
            <a:r>
              <a:rPr lang="en-US" dirty="0"/>
              <a:t>LD R17,	[0x20000]</a:t>
            </a:r>
          </a:p>
          <a:p>
            <a:r>
              <a:rPr lang="en-US" dirty="0"/>
              <a:t>LD R18, [0x20040]</a:t>
            </a:r>
          </a:p>
          <a:p>
            <a:r>
              <a:rPr lang="en-US" dirty="0"/>
              <a:t>CMP R1 == R17</a:t>
            </a:r>
          </a:p>
          <a:p>
            <a:r>
              <a:rPr lang="en-US" dirty="0"/>
              <a:t>CMP R2 == R18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E415F891-79EA-40EB-8956-EFAD4254E1D8}"/>
              </a:ext>
            </a:extLst>
          </p:cNvPr>
          <p:cNvSpPr/>
          <p:nvPr/>
        </p:nvSpPr>
        <p:spPr>
          <a:xfrm>
            <a:off x="4082797" y="4034498"/>
            <a:ext cx="978408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85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>
            <a:extLst>
              <a:ext uri="{FF2B5EF4-FFF2-40B4-BE49-F238E27FC236}">
                <a16:creationId xmlns:a16="http://schemas.microsoft.com/office/drawing/2014/main" id="{CF14CA75-1A05-4D93-A071-39890647BF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Symbolic quick error detection</a:t>
            </a:r>
          </a:p>
        </p:txBody>
      </p:sp>
      <p:sp>
        <p:nvSpPr>
          <p:cNvPr id="174083" name="Rectangle 3">
            <a:extLst>
              <a:ext uri="{FF2B5EF4-FFF2-40B4-BE49-F238E27FC236}">
                <a16:creationId xmlns:a16="http://schemas.microsoft.com/office/drawing/2014/main" id="{459C46C2-7FC1-4152-B917-36B5851DCBCE}"/>
              </a:ext>
            </a:extLst>
          </p:cNvPr>
          <p:cNvSpPr>
            <a:spLocks noGrp="1" noChangeArrowheads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Combines formal methods with QED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Leverages idea of </a:t>
            </a:r>
            <a:r>
              <a:rPr lang="en-US" altLang="en-US" dirty="0">
                <a:solidFill>
                  <a:schemeClr val="accent1"/>
                </a:solidFill>
              </a:rPr>
              <a:t>self-consistency</a:t>
            </a:r>
            <a:r>
              <a:rPr lang="en-US" altLang="en-US" dirty="0"/>
              <a:t> (Jones ‘96)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Does there exist </a:t>
            </a:r>
            <a:r>
              <a:rPr lang="en-US" altLang="en-US" i="1" dirty="0">
                <a:solidFill>
                  <a:schemeClr val="accent4"/>
                </a:solidFill>
              </a:rPr>
              <a:t>any</a:t>
            </a:r>
            <a:r>
              <a:rPr lang="en-US" altLang="en-US" dirty="0"/>
              <a:t> sequence of instructions that would fail a QED test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Searches </a:t>
            </a:r>
            <a:r>
              <a:rPr lang="en-US" altLang="en-US" dirty="0">
                <a:solidFill>
                  <a:schemeClr val="accent1"/>
                </a:solidFill>
              </a:rPr>
              <a:t>all possible sequences </a:t>
            </a:r>
            <a:r>
              <a:rPr lang="en-US" altLang="en-US" dirty="0"/>
              <a:t>using bounded model checking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Runs </a:t>
            </a:r>
            <a:r>
              <a:rPr lang="en-US" altLang="en-US" dirty="0">
                <a:solidFill>
                  <a:schemeClr val="accent1"/>
                </a:solidFill>
              </a:rPr>
              <a:t>automatically overnight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Some results</a:t>
            </a:r>
          </a:p>
          <a:p>
            <a:pPr lvl="1">
              <a:lnSpc>
                <a:spcPct val="90000"/>
              </a:lnSpc>
            </a:pPr>
            <a:r>
              <a:rPr lang="en-US" altLang="en-US" dirty="0" err="1">
                <a:solidFill>
                  <a:schemeClr val="accent1"/>
                </a:solidFill>
              </a:rPr>
              <a:t>OpenSPARC</a:t>
            </a:r>
            <a:r>
              <a:rPr lang="en-US" altLang="en-US" dirty="0">
                <a:solidFill>
                  <a:schemeClr val="accent1"/>
                </a:solidFill>
              </a:rPr>
              <a:t> T2</a:t>
            </a:r>
            <a:r>
              <a:rPr lang="en-US" altLang="en-US" dirty="0"/>
              <a:t>: found 92/92 tough bugs automatically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Few minutes to few hours each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Each found bug returned a bug trace of less than 10 instructions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chemeClr val="accent1"/>
                </a:solidFill>
              </a:rPr>
              <a:t>RIDECORE</a:t>
            </a:r>
            <a:r>
              <a:rPr lang="en-US" altLang="en-US" dirty="0"/>
              <a:t>: (open-source out-of-order </a:t>
            </a:r>
            <a:r>
              <a:rPr lang="en-US" altLang="en-US" dirty="0" err="1"/>
              <a:t>Risc</a:t>
            </a:r>
            <a:r>
              <a:rPr lang="en-US" altLang="en-US" dirty="0"/>
              <a:t>-V core)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Found previously unknown bug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Bug was reported and fixed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en-US" dirty="0"/>
          </a:p>
          <a:p>
            <a:pPr lvl="1">
              <a:lnSpc>
                <a:spcPct val="90000"/>
              </a:lnSpc>
            </a:pPr>
            <a:endParaRPr lang="en-US" altLang="en-US" dirty="0"/>
          </a:p>
          <a:p>
            <a:pPr marL="0" indent="0">
              <a:lnSpc>
                <a:spcPct val="90000"/>
              </a:lnSpc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40326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>
            <a:extLst>
              <a:ext uri="{FF2B5EF4-FFF2-40B4-BE49-F238E27FC236}">
                <a16:creationId xmlns:a16="http://schemas.microsoft.com/office/drawing/2014/main" id="{CF14CA75-1A05-4D93-A071-39890647BF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Symbolic quick error detection</a:t>
            </a:r>
          </a:p>
        </p:txBody>
      </p:sp>
      <p:sp>
        <p:nvSpPr>
          <p:cNvPr id="174083" name="Rectangle 3">
            <a:extLst>
              <a:ext uri="{FF2B5EF4-FFF2-40B4-BE49-F238E27FC236}">
                <a16:creationId xmlns:a16="http://schemas.microsoft.com/office/drawing/2014/main" id="{459C46C2-7FC1-4152-B917-36B5851DCBCE}"/>
              </a:ext>
            </a:extLst>
          </p:cNvPr>
          <p:cNvSpPr>
            <a:spLocks noGrp="1" noChangeArrowheads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Surprisingly, can be made into a </a:t>
            </a:r>
            <a:r>
              <a:rPr lang="en-US" altLang="en-US" dirty="0">
                <a:solidFill>
                  <a:schemeClr val="accent1"/>
                </a:solidFill>
              </a:rPr>
              <a:t>complete</a:t>
            </a:r>
            <a:r>
              <a:rPr lang="en-US" altLang="en-US" dirty="0"/>
              <a:t> technique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SQED can, in theory, find all bugs in a processor core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Limited only by the power of the bounded model checker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Can be extended </a:t>
            </a:r>
            <a:r>
              <a:rPr lang="en-US" altLang="en-US" dirty="0">
                <a:solidFill>
                  <a:schemeClr val="accent1"/>
                </a:solidFill>
              </a:rPr>
              <a:t>beyond processor cores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Same idea can be used for accelerators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Instruction-level abstraction (ILA) developed by Malik and Gupta at Princeton makes accelerators look like processors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Techniques for </a:t>
            </a:r>
            <a:r>
              <a:rPr lang="en-US" altLang="en-US" dirty="0">
                <a:solidFill>
                  <a:schemeClr val="accent1"/>
                </a:solidFill>
              </a:rPr>
              <a:t>scaling up </a:t>
            </a:r>
            <a:r>
              <a:rPr lang="en-US" altLang="en-US" dirty="0"/>
              <a:t>(work in progress)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Symbolic initial states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Automatic design partitioning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Abstraction of uninteresting components</a:t>
            </a:r>
          </a:p>
        </p:txBody>
      </p:sp>
    </p:spTree>
    <p:extLst>
      <p:ext uri="{BB962C8B-B14F-4D97-AF65-F5344CB8AC3E}">
        <p14:creationId xmlns:p14="http://schemas.microsoft.com/office/powerpoint/2010/main" val="1667203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583CBA-EE89-407C-9148-299CB113BD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F09DCA-DF74-41D9-BBB6-BCC1AEC98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proving</a:t>
            </a:r>
          </a:p>
        </p:txBody>
      </p:sp>
    </p:spTree>
    <p:extLst>
      <p:ext uri="{BB962C8B-B14F-4D97-AF65-F5344CB8AC3E}">
        <p14:creationId xmlns:p14="http://schemas.microsoft.com/office/powerpoint/2010/main" val="2921139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>
            <a:extLst>
              <a:ext uri="{FF2B5EF4-FFF2-40B4-BE49-F238E27FC236}">
                <a16:creationId xmlns:a16="http://schemas.microsoft.com/office/drawing/2014/main" id="{CF14CA75-1A05-4D93-A071-39890647BF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Proving</a:t>
            </a:r>
          </a:p>
        </p:txBody>
      </p:sp>
      <p:sp>
        <p:nvSpPr>
          <p:cNvPr id="174083" name="Rectangle 3">
            <a:extLst>
              <a:ext uri="{FF2B5EF4-FFF2-40B4-BE49-F238E27FC236}">
                <a16:creationId xmlns:a16="http://schemas.microsoft.com/office/drawing/2014/main" id="{459C46C2-7FC1-4152-B917-36B5851DCBCE}"/>
              </a:ext>
            </a:extLst>
          </p:cNvPr>
          <p:cNvSpPr>
            <a:spLocks noGrp="1" noChangeArrowheads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Challenges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Manual proofs require enormous effort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Automated techniques limited to small designs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Solution: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chemeClr val="accent1"/>
                </a:solidFill>
              </a:rPr>
              <a:t>Better Solvers!</a:t>
            </a:r>
          </a:p>
        </p:txBody>
      </p:sp>
    </p:spTree>
    <p:extLst>
      <p:ext uri="{BB962C8B-B14F-4D97-AF65-F5344CB8AC3E}">
        <p14:creationId xmlns:p14="http://schemas.microsoft.com/office/powerpoint/2010/main" val="3410930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DDFC9-7CB6-2443-96AC-C3C1FE26C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 of </a:t>
            </a:r>
            <a:r>
              <a:rPr lang="en-US" dirty="0" err="1"/>
              <a:t>SMt</a:t>
            </a:r>
            <a:r>
              <a:rPr lang="en-US" dirty="0"/>
              <a:t> solving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BF857D4-CB55-924F-B572-958D69EB8D04}"/>
              </a:ext>
            </a:extLst>
          </p:cNvPr>
          <p:cNvSpPr txBox="1">
            <a:spLocks/>
          </p:cNvSpPr>
          <p:nvPr/>
        </p:nvSpPr>
        <p:spPr>
          <a:xfrm>
            <a:off x="628650" y="2056910"/>
            <a:ext cx="7886700" cy="1648506"/>
          </a:xfrm>
          <a:prstGeom prst="rect">
            <a:avLst/>
          </a:prstGeom>
        </p:spPr>
        <p:txBody>
          <a:bodyPr>
            <a:normAutofit/>
          </a:bodyPr>
          <a:lstStyle>
            <a:lvl1pPr marL="344488" indent="-344488" algn="l" defTabSz="457200" rtl="0" eaLnBrk="1" latinLnBrk="0" hangingPunct="1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 sz="1800" kern="1200">
                <a:solidFill>
                  <a:schemeClr val="accent3">
                    <a:lumMod val="75000"/>
                  </a:schemeClr>
                </a:solidFill>
                <a:latin typeface="Work Sans Medium" panose="00000600000000000000" pitchFamily="50" charset="0"/>
                <a:ea typeface="+mn-ea"/>
                <a:cs typeface="Arial"/>
              </a:defRPr>
            </a:lvl1pPr>
            <a:lvl2pPr marL="628650" indent="-285750" algn="l" defTabSz="457200" rtl="0" eaLnBrk="1" latinLnBrk="0" hangingPunct="1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 sz="1800" kern="1200">
                <a:solidFill>
                  <a:schemeClr val="accent3">
                    <a:lumMod val="75000"/>
                  </a:schemeClr>
                </a:solidFill>
                <a:latin typeface="Work Sans" panose="00000500000000000000" pitchFamily="50" charset="0"/>
                <a:ea typeface="+mn-ea"/>
                <a:cs typeface="Arial"/>
              </a:defRPr>
            </a:lvl2pPr>
            <a:lvl3pPr marL="1030288" indent="-228600" algn="l" defTabSz="457200" rtl="0" eaLnBrk="1" latinLnBrk="0" hangingPunct="1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 sz="1600" kern="1200">
                <a:solidFill>
                  <a:schemeClr val="accent3">
                    <a:lumMod val="75000"/>
                  </a:schemeClr>
                </a:solidFill>
                <a:latin typeface="Work Sans" panose="00000500000000000000" pitchFamily="50" charset="0"/>
                <a:ea typeface="+mn-ea"/>
                <a:cs typeface="Arial"/>
              </a:defRPr>
            </a:lvl3pPr>
            <a:lvl4pPr marL="1487488" indent="-228600" algn="l" defTabSz="457200" rtl="0" eaLnBrk="1" latinLnBrk="0" hangingPunct="1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 sz="1400" kern="1200">
                <a:solidFill>
                  <a:schemeClr val="accent3">
                    <a:lumMod val="75000"/>
                  </a:schemeClr>
                </a:solidFill>
                <a:latin typeface="Work Sans" panose="00000500000000000000" pitchFamily="50" charset="0"/>
                <a:ea typeface="+mn-ea"/>
                <a:cs typeface="Arial"/>
              </a:defRPr>
            </a:lvl4pPr>
            <a:lvl5pPr marL="1946275" indent="-228600" algn="l" defTabSz="457200" rtl="0" eaLnBrk="1" latinLnBrk="0" hangingPunct="1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 sz="1400" kern="1200">
                <a:solidFill>
                  <a:schemeClr val="accent3">
                    <a:lumMod val="75000"/>
                  </a:schemeClr>
                </a:solidFill>
                <a:latin typeface="Work Sans" panose="00000500000000000000" pitchFamily="50" charset="0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Comparison of virtual best SMT solvers since 2010</a:t>
            </a:r>
          </a:p>
          <a:p>
            <a:r>
              <a:rPr lang="en-US" dirty="0"/>
              <a:t>Evaluation on 39610 benchmarks (SMT-LIB 2018)</a:t>
            </a:r>
          </a:p>
          <a:p>
            <a:r>
              <a:rPr lang="en-US" dirty="0"/>
              <a:t>41 different families of benchmarks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78717E-4F5B-2944-A763-C89A33EA04FE}"/>
              </a:ext>
            </a:extLst>
          </p:cNvPr>
          <p:cNvSpPr txBox="1"/>
          <p:nvPr/>
        </p:nvSpPr>
        <p:spPr>
          <a:xfrm>
            <a:off x="1010776" y="1273625"/>
            <a:ext cx="7122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Quantifier-Free </a:t>
            </a:r>
            <a:r>
              <a:rPr lang="en-US" b="1" dirty="0" err="1"/>
              <a:t>Bitvector</a:t>
            </a:r>
            <a:r>
              <a:rPr lang="en-US" b="1" dirty="0"/>
              <a:t> (QF_BV) SMT-LIB benchmarks</a:t>
            </a:r>
          </a:p>
        </p:txBody>
      </p:sp>
    </p:spTree>
    <p:extLst>
      <p:ext uri="{BB962C8B-B14F-4D97-AF65-F5344CB8AC3E}">
        <p14:creationId xmlns:p14="http://schemas.microsoft.com/office/powerpoint/2010/main" val="32535966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2F143-5B4B-034D-AC77-FD6D80FEB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 of </a:t>
            </a:r>
            <a:r>
              <a:rPr lang="en-US" dirty="0" err="1"/>
              <a:t>smt</a:t>
            </a:r>
            <a:r>
              <a:rPr lang="en-US" dirty="0"/>
              <a:t> solving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648E997-7E48-409D-80DC-D45CBBCFF0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2032903"/>
              </p:ext>
            </p:extLst>
          </p:nvPr>
        </p:nvGraphicFramePr>
        <p:xfrm>
          <a:off x="923789" y="1084511"/>
          <a:ext cx="6792575" cy="3720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FF57A41-B081-4530-B2DA-951159653A4F}"/>
              </a:ext>
            </a:extLst>
          </p:cNvPr>
          <p:cNvSpPr txBox="1"/>
          <p:nvPr/>
        </p:nvSpPr>
        <p:spPr>
          <a:xfrm>
            <a:off x="3110001" y="899845"/>
            <a:ext cx="2420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Total time (virtual best)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8925CB-644A-4743-BA62-B44223B02C28}"/>
              </a:ext>
            </a:extLst>
          </p:cNvPr>
          <p:cNvSpPr txBox="1"/>
          <p:nvPr/>
        </p:nvSpPr>
        <p:spPr>
          <a:xfrm>
            <a:off x="4362450" y="1657349"/>
            <a:ext cx="3669031" cy="175432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speedup: 11X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Unsolved (2010): 3100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All but 200 solved now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Over 2000 now solved in less than 1 second</a:t>
            </a:r>
          </a:p>
        </p:txBody>
      </p:sp>
    </p:spTree>
    <p:extLst>
      <p:ext uri="{BB962C8B-B14F-4D97-AF65-F5344CB8AC3E}">
        <p14:creationId xmlns:p14="http://schemas.microsoft.com/office/powerpoint/2010/main" val="15247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2758A0-3552-4A6B-BDFB-1EF046E473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The need for better verification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11552D-815D-4A62-9D59-F34BCBBAD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6212279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C4F47-77B9-43FE-B37F-5A6E20AA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will we get even better solvers?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2506B-D126-49E1-B6AC-01823F3F7AB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Leverage SAT technology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SAT solvers also improving each year</a:t>
            </a:r>
          </a:p>
          <a:p>
            <a:pPr lvl="2"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Build better SMT solvers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More powerful rewriting and algebraic reasoning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New SMT theories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Specific optimizations for bounded model checking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Parallel computing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Machine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990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1016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4CE31-D266-344C-9AEB-B0EB18434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hardware flow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224C620-134E-D74A-8BDC-309E24FB41C3}"/>
              </a:ext>
            </a:extLst>
          </p:cNvPr>
          <p:cNvGrpSpPr/>
          <p:nvPr/>
        </p:nvGrpSpPr>
        <p:grpSpPr>
          <a:xfrm>
            <a:off x="2224110" y="1073608"/>
            <a:ext cx="4695781" cy="1938050"/>
            <a:chOff x="130581" y="179881"/>
            <a:chExt cx="11831570" cy="506667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EC3BCA-3689-CB4D-BBEC-F336E0EE006C}"/>
                </a:ext>
              </a:extLst>
            </p:cNvPr>
            <p:cNvSpPr/>
            <p:nvPr/>
          </p:nvSpPr>
          <p:spPr>
            <a:xfrm>
              <a:off x="168212" y="3639591"/>
              <a:ext cx="11793939" cy="160696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363883D-C9DB-9F4B-B256-963DFF9AD925}"/>
                </a:ext>
              </a:extLst>
            </p:cNvPr>
            <p:cNvSpPr/>
            <p:nvPr/>
          </p:nvSpPr>
          <p:spPr>
            <a:xfrm>
              <a:off x="168212" y="1924914"/>
              <a:ext cx="11793939" cy="16069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ED34FB9-A435-C941-8481-C5527E7AED02}"/>
                </a:ext>
              </a:extLst>
            </p:cNvPr>
            <p:cNvSpPr/>
            <p:nvPr/>
          </p:nvSpPr>
          <p:spPr>
            <a:xfrm>
              <a:off x="168212" y="179881"/>
              <a:ext cx="11793939" cy="16069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8" name="Down Arrow 7">
              <a:extLst>
                <a:ext uri="{FF2B5EF4-FFF2-40B4-BE49-F238E27FC236}">
                  <a16:creationId xmlns:a16="http://schemas.microsoft.com/office/drawing/2014/main" id="{D5F10795-3656-0B48-AADB-47390CAC1717}"/>
                </a:ext>
              </a:extLst>
            </p:cNvPr>
            <p:cNvSpPr/>
            <p:nvPr/>
          </p:nvSpPr>
          <p:spPr>
            <a:xfrm>
              <a:off x="5439121" y="1419139"/>
              <a:ext cx="1288808" cy="879313"/>
            </a:xfrm>
            <a:prstGeom prst="downArrow">
              <a:avLst>
                <a:gd name="adj1" fmla="val 50000"/>
                <a:gd name="adj2" fmla="val 53726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50000">
                  <a:schemeClr val="tx1">
                    <a:alpha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97983368-458E-6F43-A94B-24E1B0BD0B5C}"/>
                </a:ext>
              </a:extLst>
            </p:cNvPr>
            <p:cNvSpPr/>
            <p:nvPr/>
          </p:nvSpPr>
          <p:spPr>
            <a:xfrm>
              <a:off x="5087635" y="472859"/>
              <a:ext cx="1991782" cy="1021008"/>
            </a:xfrm>
            <a:prstGeom prst="roundRect">
              <a:avLst/>
            </a:prstGeom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00" b="1" dirty="0"/>
                <a:t>Halide</a:t>
              </a:r>
            </a:p>
          </p:txBody>
        </p:sp>
        <p:sp>
          <p:nvSpPr>
            <p:cNvPr id="10" name="Down Arrow 10">
              <a:extLst>
                <a:ext uri="{FF2B5EF4-FFF2-40B4-BE49-F238E27FC236}">
                  <a16:creationId xmlns:a16="http://schemas.microsoft.com/office/drawing/2014/main" id="{79571E9A-59AD-5544-AD80-D8396CBFADBD}"/>
                </a:ext>
              </a:extLst>
            </p:cNvPr>
            <p:cNvSpPr/>
            <p:nvPr/>
          </p:nvSpPr>
          <p:spPr>
            <a:xfrm>
              <a:off x="7715672" y="3170003"/>
              <a:ext cx="1288808" cy="837296"/>
            </a:xfrm>
            <a:prstGeom prst="downArrow">
              <a:avLst>
                <a:gd name="adj1" fmla="val 50000"/>
                <a:gd name="adj2" fmla="val 53726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50000">
                  <a:schemeClr val="tx1">
                    <a:alpha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1" name="Rounded Rectangle 11">
              <a:extLst>
                <a:ext uri="{FF2B5EF4-FFF2-40B4-BE49-F238E27FC236}">
                  <a16:creationId xmlns:a16="http://schemas.microsoft.com/office/drawing/2014/main" id="{9FD658CF-293B-EF40-BBCE-901C0A41F9B2}"/>
                </a:ext>
              </a:extLst>
            </p:cNvPr>
            <p:cNvSpPr/>
            <p:nvPr/>
          </p:nvSpPr>
          <p:spPr>
            <a:xfrm>
              <a:off x="7364186" y="3932570"/>
              <a:ext cx="1991782" cy="1021008"/>
            </a:xfrm>
            <a:prstGeom prst="roundRect">
              <a:avLst/>
            </a:prstGeom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b="1" dirty="0"/>
                <a:t>Place and Route</a:t>
              </a:r>
            </a:p>
          </p:txBody>
        </p:sp>
        <p:sp>
          <p:nvSpPr>
            <p:cNvPr id="12" name="Down Arrow 13">
              <a:extLst>
                <a:ext uri="{FF2B5EF4-FFF2-40B4-BE49-F238E27FC236}">
                  <a16:creationId xmlns:a16="http://schemas.microsoft.com/office/drawing/2014/main" id="{21F0E4B5-B1B5-DE40-B2B8-1E6FBE9D7EDE}"/>
                </a:ext>
              </a:extLst>
            </p:cNvPr>
            <p:cNvSpPr/>
            <p:nvPr/>
          </p:nvSpPr>
          <p:spPr>
            <a:xfrm>
              <a:off x="7715674" y="1419137"/>
              <a:ext cx="1288808" cy="879313"/>
            </a:xfrm>
            <a:prstGeom prst="downArrow">
              <a:avLst>
                <a:gd name="adj1" fmla="val 50000"/>
                <a:gd name="adj2" fmla="val 53726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50000">
                  <a:schemeClr val="tx1">
                    <a:alpha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3" name="Rounded Rectangle 14">
              <a:extLst>
                <a:ext uri="{FF2B5EF4-FFF2-40B4-BE49-F238E27FC236}">
                  <a16:creationId xmlns:a16="http://schemas.microsoft.com/office/drawing/2014/main" id="{3C36EE42-CB31-614A-BEFF-932139C26470}"/>
                </a:ext>
              </a:extLst>
            </p:cNvPr>
            <p:cNvSpPr/>
            <p:nvPr/>
          </p:nvSpPr>
          <p:spPr>
            <a:xfrm>
              <a:off x="7364186" y="472859"/>
              <a:ext cx="1991782" cy="1021007"/>
            </a:xfrm>
            <a:prstGeom prst="roundRect">
              <a:avLst/>
            </a:prstGeom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00" b="1" dirty="0" err="1"/>
                <a:t>Yosys</a:t>
              </a:r>
              <a:r>
                <a:rPr lang="en-US" sz="900" b="1" dirty="0"/>
                <a:t> (Verilog)</a:t>
              </a:r>
            </a:p>
          </p:txBody>
        </p:sp>
        <p:sp>
          <p:nvSpPr>
            <p:cNvPr id="14" name="Down Arrow 16">
              <a:extLst>
                <a:ext uri="{FF2B5EF4-FFF2-40B4-BE49-F238E27FC236}">
                  <a16:creationId xmlns:a16="http://schemas.microsoft.com/office/drawing/2014/main" id="{2F3E7DA7-25FB-EC4E-B7E7-0C962C10C333}"/>
                </a:ext>
              </a:extLst>
            </p:cNvPr>
            <p:cNvSpPr/>
            <p:nvPr/>
          </p:nvSpPr>
          <p:spPr>
            <a:xfrm>
              <a:off x="9992224" y="1419139"/>
              <a:ext cx="1288808" cy="879313"/>
            </a:xfrm>
            <a:prstGeom prst="downArrow">
              <a:avLst>
                <a:gd name="adj1" fmla="val 50000"/>
                <a:gd name="adj2" fmla="val 53726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50000">
                  <a:schemeClr val="tx1">
                    <a:alpha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5" name="Rounded Rectangle 17">
              <a:extLst>
                <a:ext uri="{FF2B5EF4-FFF2-40B4-BE49-F238E27FC236}">
                  <a16:creationId xmlns:a16="http://schemas.microsoft.com/office/drawing/2014/main" id="{FB5E264C-99D4-B042-A682-FE8212039F7B}"/>
                </a:ext>
              </a:extLst>
            </p:cNvPr>
            <p:cNvSpPr/>
            <p:nvPr/>
          </p:nvSpPr>
          <p:spPr>
            <a:xfrm>
              <a:off x="9640738" y="472859"/>
              <a:ext cx="1991782" cy="1021008"/>
            </a:xfrm>
            <a:prstGeom prst="roundRect">
              <a:avLst/>
            </a:prstGeom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/>
                <a:t>…</a:t>
              </a:r>
            </a:p>
          </p:txBody>
        </p:sp>
        <p:sp>
          <p:nvSpPr>
            <p:cNvPr id="16" name="U-Turn Arrow 18">
              <a:extLst>
                <a:ext uri="{FF2B5EF4-FFF2-40B4-BE49-F238E27FC236}">
                  <a16:creationId xmlns:a16="http://schemas.microsoft.com/office/drawing/2014/main" id="{E807A615-F026-704D-AAD2-F81A755D3F56}"/>
                </a:ext>
              </a:extLst>
            </p:cNvPr>
            <p:cNvSpPr/>
            <p:nvPr/>
          </p:nvSpPr>
          <p:spPr>
            <a:xfrm rot="5400000" flipH="1" flipV="1">
              <a:off x="4544706" y="2332971"/>
              <a:ext cx="730406" cy="845864"/>
            </a:xfrm>
            <a:prstGeom prst="uturnArrow">
              <a:avLst>
                <a:gd name="adj1" fmla="val 24940"/>
                <a:gd name="adj2" fmla="val 25000"/>
                <a:gd name="adj3" fmla="val 38516"/>
                <a:gd name="adj4" fmla="val 46318"/>
                <a:gd name="adj5" fmla="val 75000"/>
              </a:avLst>
            </a:prstGeom>
            <a:gradFill flip="none" rotWithShape="1">
              <a:gsLst>
                <a:gs pos="0">
                  <a:schemeClr val="tx1">
                    <a:alpha val="90000"/>
                  </a:schemeClr>
                </a:gs>
                <a:gs pos="40000">
                  <a:srgbClr val="000000"/>
                </a:gs>
                <a:gs pos="25000">
                  <a:schemeClr val="tx1">
                    <a:alpha val="90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Rounded Rectangle 19">
              <a:extLst>
                <a:ext uri="{FF2B5EF4-FFF2-40B4-BE49-F238E27FC236}">
                  <a16:creationId xmlns:a16="http://schemas.microsoft.com/office/drawing/2014/main" id="{D8104DA8-0336-004E-A4C6-0C19B678A726}"/>
                </a:ext>
              </a:extLst>
            </p:cNvPr>
            <p:cNvSpPr/>
            <p:nvPr/>
          </p:nvSpPr>
          <p:spPr>
            <a:xfrm>
              <a:off x="5087635" y="2223724"/>
              <a:ext cx="6544886" cy="1021008"/>
            </a:xfrm>
            <a:prstGeom prst="roundRect">
              <a:avLst/>
            </a:prstGeom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00" b="1" dirty="0" err="1"/>
                <a:t>CoreIR</a:t>
              </a:r>
              <a:endParaRPr lang="en-US" sz="900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50712D3-898B-C740-B0F0-F4E9A2A82A1A}"/>
                </a:ext>
              </a:extLst>
            </p:cNvPr>
            <p:cNvSpPr txBox="1"/>
            <p:nvPr/>
          </p:nvSpPr>
          <p:spPr>
            <a:xfrm>
              <a:off x="178119" y="500582"/>
              <a:ext cx="4212001" cy="96555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900" b="1" dirty="0"/>
                <a:t>High-level Functional Definition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D82EF1C-05C5-484B-8C13-685D25CE2D44}"/>
                </a:ext>
              </a:extLst>
            </p:cNvPr>
            <p:cNvSpPr txBox="1"/>
            <p:nvPr/>
          </p:nvSpPr>
          <p:spPr>
            <a:xfrm>
              <a:off x="130581" y="2245619"/>
              <a:ext cx="4212001" cy="96555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900" b="1" dirty="0"/>
                <a:t>Intermediate Circuit Representation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9F1880C-7DC8-3F40-A29D-AFAFF695AB54}"/>
                </a:ext>
              </a:extLst>
            </p:cNvPr>
            <p:cNvSpPr txBox="1"/>
            <p:nvPr/>
          </p:nvSpPr>
          <p:spPr>
            <a:xfrm>
              <a:off x="178119" y="3960294"/>
              <a:ext cx="4212001" cy="96555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900" b="1" dirty="0"/>
                <a:t>Bitstream CGRA configuration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0B53C7C-DDBD-8248-AA1D-7BCD0E12B087}"/>
              </a:ext>
            </a:extLst>
          </p:cNvPr>
          <p:cNvSpPr txBox="1"/>
          <p:nvPr/>
        </p:nvSpPr>
        <p:spPr>
          <a:xfrm>
            <a:off x="685103" y="3071352"/>
            <a:ext cx="8193721" cy="20405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4488" indent="-344488">
              <a:lnSpc>
                <a:spcPct val="9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>
                <a:solidFill>
                  <a:schemeClr val="accent3">
                    <a:lumMod val="75000"/>
                  </a:schemeClr>
                </a:solidFill>
                <a:cs typeface="Arial" panose="020B0604020202020204" pitchFamily="34" charset="0"/>
              </a:defRPr>
            </a:lvl1pPr>
            <a:lvl2pPr marL="628650" lvl="1" indent="-285750">
              <a:lnSpc>
                <a:spcPct val="9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>
                <a:solidFill>
                  <a:schemeClr val="accent3">
                    <a:lumMod val="75000"/>
                  </a:schemeClr>
                </a:solidFill>
                <a:cs typeface="Arial"/>
              </a:defRPr>
            </a:lvl2pPr>
            <a:lvl3pPr marL="1030288" indent="-228600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 sz="1600">
                <a:solidFill>
                  <a:schemeClr val="accent3">
                    <a:lumMod val="75000"/>
                  </a:schemeClr>
                </a:solidFill>
                <a:cs typeface="Arial"/>
              </a:defRPr>
            </a:lvl3pPr>
            <a:lvl4pPr marL="1487488" indent="-228600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 sz="1400">
                <a:solidFill>
                  <a:schemeClr val="accent3">
                    <a:lumMod val="75000"/>
                  </a:schemeClr>
                </a:solidFill>
                <a:cs typeface="Arial"/>
              </a:defRPr>
            </a:lvl4pPr>
            <a:lvl5pPr marL="1946275" indent="-228600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 sz="1400">
                <a:solidFill>
                  <a:schemeClr val="accent3">
                    <a:lumMod val="75000"/>
                  </a:schemeClr>
                </a:solidFill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en-US" dirty="0"/>
              <a:t>Improve hardware design productivity with ideas from software</a:t>
            </a:r>
          </a:p>
          <a:p>
            <a:r>
              <a:rPr lang="en-US" dirty="0"/>
              <a:t>Start with a high-level description language for image processing, e.g., Halide</a:t>
            </a:r>
          </a:p>
          <a:p>
            <a:r>
              <a:rPr lang="en-US" dirty="0"/>
              <a:t>Uses </a:t>
            </a:r>
            <a:r>
              <a:rPr lang="en-US" dirty="0" err="1"/>
              <a:t>CoreIR</a:t>
            </a:r>
            <a:r>
              <a:rPr lang="en-US" dirty="0"/>
              <a:t> as a representation throughout the flow</a:t>
            </a:r>
          </a:p>
          <a:p>
            <a:r>
              <a:rPr lang="en-US" dirty="0"/>
              <a:t>Allows for multiple front-ends such as </a:t>
            </a:r>
            <a:r>
              <a:rPr lang="en-US" dirty="0" err="1"/>
              <a:t>Yosys</a:t>
            </a:r>
            <a:endParaRPr lang="en-US" dirty="0"/>
          </a:p>
          <a:p>
            <a:r>
              <a:rPr lang="en-US" dirty="0"/>
              <a:t>Inspire design re-use and innovation by providing open-source toolchain</a:t>
            </a:r>
          </a:p>
        </p:txBody>
      </p:sp>
    </p:spTree>
    <p:extLst>
      <p:ext uri="{BB962C8B-B14F-4D97-AF65-F5344CB8AC3E}">
        <p14:creationId xmlns:p14="http://schemas.microsoft.com/office/powerpoint/2010/main" val="2545743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0AE2F-934B-7847-BC5D-98B0F675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BF77A2-F634-694F-A457-40E7B7B076A7}"/>
              </a:ext>
            </a:extLst>
          </p:cNvPr>
          <p:cNvSpPr/>
          <p:nvPr/>
        </p:nvSpPr>
        <p:spPr>
          <a:xfrm>
            <a:off x="4640685" y="975131"/>
            <a:ext cx="4046115" cy="378889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B5EE51-E43A-914E-BA2F-A8FA4E82668F}"/>
              </a:ext>
            </a:extLst>
          </p:cNvPr>
          <p:cNvSpPr/>
          <p:nvPr/>
        </p:nvSpPr>
        <p:spPr>
          <a:xfrm>
            <a:off x="457200" y="975131"/>
            <a:ext cx="4046115" cy="378889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42EDD17-AFB6-E94C-A1C6-C3A34EB5AB58}"/>
              </a:ext>
            </a:extLst>
          </p:cNvPr>
          <p:cNvSpPr txBox="1">
            <a:spLocks/>
          </p:cNvSpPr>
          <p:nvPr/>
        </p:nvSpPr>
        <p:spPr>
          <a:xfrm>
            <a:off x="749646" y="2950538"/>
            <a:ext cx="3461223" cy="11552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indent="0">
              <a:spcBef>
                <a:spcPct val="20000"/>
              </a:spcBef>
              <a:buFont typeface="Arial" pitchFamily="34" charset="0"/>
              <a:buNone/>
              <a:defRPr sz="1000" b="1">
                <a:ea typeface="Tahoma" pitchFamily="34" charset="0"/>
                <a:cs typeface="Tahoma" pitchFamily="3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•"/>
              <a:defRPr sz="1600">
                <a:latin typeface="Tahoma" pitchFamily="34" charset="0"/>
                <a:cs typeface="Tahoma" pitchFamily="34" charset="0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1400">
                <a:latin typeface="Tahoma" pitchFamily="34" charset="0"/>
                <a:cs typeface="Tahoma" pitchFamily="34" charset="0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•"/>
              <a:defRPr sz="1300">
                <a:latin typeface="Tahoma" pitchFamily="34" charset="0"/>
                <a:cs typeface="Tahoma" pitchFamily="34" charset="0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•"/>
              <a:defRPr sz="1300">
                <a:latin typeface="Tahoma" pitchFamily="34" charset="0"/>
                <a:cs typeface="Tahoma" pitchFamily="34" charset="0"/>
              </a:defRPr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dirty="0"/>
              <a:t>Model and Properties as single entry point to the model-checker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dirty="0" err="1"/>
              <a:t>Bitblasting</a:t>
            </a:r>
            <a:r>
              <a:rPr lang="en-US" sz="900" b="0" dirty="0"/>
              <a:t> loses word-level structure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dirty="0"/>
              <a:t>Black-box usage of SAT solver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b="0" dirty="0"/>
              <a:t>Closed source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B0EFAD-331E-DC40-BFBE-A42108C481EA}"/>
              </a:ext>
            </a:extLst>
          </p:cNvPr>
          <p:cNvGrpSpPr/>
          <p:nvPr/>
        </p:nvGrpSpPr>
        <p:grpSpPr>
          <a:xfrm>
            <a:off x="749646" y="1396555"/>
            <a:ext cx="3461223" cy="1443481"/>
            <a:chOff x="1007922" y="1918330"/>
            <a:chExt cx="1947987" cy="157235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207EDC-D3FD-F34C-B654-3AD87EB746C9}"/>
                </a:ext>
              </a:extLst>
            </p:cNvPr>
            <p:cNvSpPr/>
            <p:nvPr/>
          </p:nvSpPr>
          <p:spPr>
            <a:xfrm>
              <a:off x="1007922" y="1918330"/>
              <a:ext cx="1947987" cy="157235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6BB8425-A9E6-4F43-AFA8-0BEA3327B175}"/>
                </a:ext>
              </a:extLst>
            </p:cNvPr>
            <p:cNvGrpSpPr/>
            <p:nvPr/>
          </p:nvGrpSpPr>
          <p:grpSpPr>
            <a:xfrm>
              <a:off x="1336905" y="2293098"/>
              <a:ext cx="1248579" cy="272719"/>
              <a:chOff x="790368" y="2272374"/>
              <a:chExt cx="1248579" cy="272719"/>
            </a:xfrm>
          </p:grpSpPr>
          <p:sp>
            <p:nvSpPr>
              <p:cNvPr id="17" name="Down Arrow 16">
                <a:extLst>
                  <a:ext uri="{FF2B5EF4-FFF2-40B4-BE49-F238E27FC236}">
                    <a16:creationId xmlns:a16="http://schemas.microsoft.com/office/drawing/2014/main" id="{210F10A0-8644-F54C-9A3C-19662633B99B}"/>
                  </a:ext>
                </a:extLst>
              </p:cNvPr>
              <p:cNvSpPr/>
              <p:nvPr/>
            </p:nvSpPr>
            <p:spPr>
              <a:xfrm>
                <a:off x="790368" y="2272374"/>
                <a:ext cx="349281" cy="272719"/>
              </a:xfrm>
              <a:prstGeom prst="downArrow">
                <a:avLst>
                  <a:gd name="adj1" fmla="val 50000"/>
                  <a:gd name="adj2" fmla="val 53726"/>
                </a:avLst>
              </a:prstGeom>
              <a:gradFill>
                <a:gsLst>
                  <a:gs pos="0">
                    <a:schemeClr val="tx1">
                      <a:alpha val="0"/>
                    </a:schemeClr>
                  </a:gs>
                  <a:gs pos="50000">
                    <a:schemeClr val="tx1">
                      <a:alpha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18" name="Down Arrow 17">
                <a:extLst>
                  <a:ext uri="{FF2B5EF4-FFF2-40B4-BE49-F238E27FC236}">
                    <a16:creationId xmlns:a16="http://schemas.microsoft.com/office/drawing/2014/main" id="{22D2DD44-7329-5141-9F0D-9D9E531EF344}"/>
                  </a:ext>
                </a:extLst>
              </p:cNvPr>
              <p:cNvSpPr/>
              <p:nvPr/>
            </p:nvSpPr>
            <p:spPr>
              <a:xfrm>
                <a:off x="1689666" y="2272374"/>
                <a:ext cx="349281" cy="272719"/>
              </a:xfrm>
              <a:prstGeom prst="downArrow">
                <a:avLst>
                  <a:gd name="adj1" fmla="val 50000"/>
                  <a:gd name="adj2" fmla="val 53726"/>
                </a:avLst>
              </a:prstGeom>
              <a:gradFill>
                <a:gsLst>
                  <a:gs pos="0">
                    <a:schemeClr val="tx1">
                      <a:alpha val="0"/>
                    </a:schemeClr>
                  </a:gs>
                  <a:gs pos="50000">
                    <a:schemeClr val="tx1">
                      <a:alpha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A7491BB-9EEA-7042-8A5F-8B6BEF90AFA1}"/>
                </a:ext>
              </a:extLst>
            </p:cNvPr>
            <p:cNvGrpSpPr/>
            <p:nvPr/>
          </p:nvGrpSpPr>
          <p:grpSpPr>
            <a:xfrm>
              <a:off x="1336905" y="2823649"/>
              <a:ext cx="1248578" cy="272720"/>
              <a:chOff x="790368" y="2827394"/>
              <a:chExt cx="1248578" cy="272720"/>
            </a:xfrm>
          </p:grpSpPr>
          <p:sp>
            <p:nvSpPr>
              <p:cNvPr id="15" name="Down Arrow 14">
                <a:extLst>
                  <a:ext uri="{FF2B5EF4-FFF2-40B4-BE49-F238E27FC236}">
                    <a16:creationId xmlns:a16="http://schemas.microsoft.com/office/drawing/2014/main" id="{16249243-E444-CD48-8E16-932B065EC6F5}"/>
                  </a:ext>
                </a:extLst>
              </p:cNvPr>
              <p:cNvSpPr/>
              <p:nvPr/>
            </p:nvSpPr>
            <p:spPr>
              <a:xfrm>
                <a:off x="790368" y="2827395"/>
                <a:ext cx="349281" cy="272719"/>
              </a:xfrm>
              <a:prstGeom prst="downArrow">
                <a:avLst>
                  <a:gd name="adj1" fmla="val 50000"/>
                  <a:gd name="adj2" fmla="val 53726"/>
                </a:avLst>
              </a:prstGeom>
              <a:gradFill>
                <a:gsLst>
                  <a:gs pos="0">
                    <a:schemeClr val="tx1">
                      <a:alpha val="0"/>
                    </a:schemeClr>
                  </a:gs>
                  <a:gs pos="50000">
                    <a:schemeClr val="tx1">
                      <a:alpha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16" name="Down Arrow 15">
                <a:extLst>
                  <a:ext uri="{FF2B5EF4-FFF2-40B4-BE49-F238E27FC236}">
                    <a16:creationId xmlns:a16="http://schemas.microsoft.com/office/drawing/2014/main" id="{47B08BFF-5A18-BF47-99EC-CC64ECB9AFC6}"/>
                  </a:ext>
                </a:extLst>
              </p:cNvPr>
              <p:cNvSpPr/>
              <p:nvPr/>
            </p:nvSpPr>
            <p:spPr>
              <a:xfrm rot="10800000">
                <a:off x="1689665" y="2827394"/>
                <a:ext cx="349281" cy="272719"/>
              </a:xfrm>
              <a:prstGeom prst="downArrow">
                <a:avLst>
                  <a:gd name="adj1" fmla="val 50000"/>
                  <a:gd name="adj2" fmla="val 53726"/>
                </a:avLst>
              </a:prstGeom>
              <a:gradFill>
                <a:gsLst>
                  <a:gs pos="0">
                    <a:schemeClr val="tx1">
                      <a:alpha val="0"/>
                    </a:schemeClr>
                  </a:gs>
                  <a:gs pos="50000">
                    <a:schemeClr val="tx1">
                      <a:alpha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</p:grp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70C6F70-32A7-0947-9CB1-B5CE1D81ECE6}"/>
                </a:ext>
              </a:extLst>
            </p:cNvPr>
            <p:cNvSpPr/>
            <p:nvPr/>
          </p:nvSpPr>
          <p:spPr>
            <a:xfrm>
              <a:off x="1119551" y="2005849"/>
              <a:ext cx="783990" cy="316666"/>
            </a:xfrm>
            <a:prstGeom prst="roundRect">
              <a:avLst/>
            </a:prstGeom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System Model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09E8A91A-CA41-DD47-83D7-3CA585F0D72E}"/>
                </a:ext>
              </a:extLst>
            </p:cNvPr>
            <p:cNvSpPr/>
            <p:nvPr/>
          </p:nvSpPr>
          <p:spPr>
            <a:xfrm>
              <a:off x="2018847" y="2005849"/>
              <a:ext cx="783990" cy="316666"/>
            </a:xfrm>
            <a:prstGeom prst="roundRect">
              <a:avLst/>
            </a:prstGeom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Properties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F569B34F-FBA1-8343-8D2A-99770871C973}"/>
                </a:ext>
              </a:extLst>
            </p:cNvPr>
            <p:cNvSpPr/>
            <p:nvPr/>
          </p:nvSpPr>
          <p:spPr>
            <a:xfrm>
              <a:off x="1119551" y="2536400"/>
              <a:ext cx="1683287" cy="31666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b="1"/>
                <a:t>Model Checker</a:t>
              </a:r>
              <a:endParaRPr lang="en-US" sz="1000" b="1" dirty="0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DA2D2994-9801-BC4A-B801-7DCD5826549B}"/>
                </a:ext>
              </a:extLst>
            </p:cNvPr>
            <p:cNvSpPr/>
            <p:nvPr/>
          </p:nvSpPr>
          <p:spPr>
            <a:xfrm>
              <a:off x="1119551" y="3066952"/>
              <a:ext cx="1683287" cy="31666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r>
                <a:rPr lang="en-US" sz="1000" b="1"/>
                <a:t>SAT Solver</a:t>
              </a:r>
              <a:endParaRPr lang="en-US" sz="1000" b="1" dirty="0"/>
            </a:p>
          </p:txBody>
        </p:sp>
      </p:grp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92B36C26-FE63-4A4B-8E01-568102C906AA}"/>
              </a:ext>
            </a:extLst>
          </p:cNvPr>
          <p:cNvSpPr txBox="1">
            <a:spLocks/>
          </p:cNvSpPr>
          <p:nvPr/>
        </p:nvSpPr>
        <p:spPr bwMode="auto">
          <a:xfrm>
            <a:off x="4993464" y="2950538"/>
            <a:ext cx="3340558" cy="1497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Tahoma" pitchFamily="34" charset="0"/>
                <a:ea typeface="+mn-ea"/>
                <a:cs typeface="Tahom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>
                <a:latin typeface="+mn-lt"/>
              </a:rPr>
              <a:t>BMC and k-induction engines</a:t>
            </a:r>
          </a:p>
          <a:p>
            <a:r>
              <a:rPr lang="en-US" sz="900" dirty="0">
                <a:latin typeface="+mn-lt"/>
              </a:rPr>
              <a:t>Leverages </a:t>
            </a:r>
            <a:r>
              <a:rPr lang="en-US" sz="900" dirty="0" err="1">
                <a:latin typeface="+mn-lt"/>
              </a:rPr>
              <a:t>CoreIR</a:t>
            </a:r>
            <a:r>
              <a:rPr lang="en-US" sz="900" dirty="0">
                <a:latin typeface="+mn-lt"/>
              </a:rPr>
              <a:t> circuit representation developed as part of Stanford agile hardware (AHA) project</a:t>
            </a:r>
          </a:p>
          <a:p>
            <a:r>
              <a:rPr lang="en-US" sz="900" dirty="0">
                <a:latin typeface="+mn-lt"/>
              </a:rPr>
              <a:t>Can make use of additional design information to optimize verification</a:t>
            </a:r>
          </a:p>
          <a:p>
            <a:r>
              <a:rPr lang="en-US" sz="900" dirty="0">
                <a:latin typeface="+mn-lt"/>
              </a:rPr>
              <a:t>Maintains word-level structure by using SMT theories</a:t>
            </a:r>
          </a:p>
          <a:p>
            <a:r>
              <a:rPr lang="en-US" sz="900" dirty="0">
                <a:latin typeface="+mn-lt"/>
              </a:rPr>
              <a:t>Uses customizable SMT solver developed by Barrett group at Stanford</a:t>
            </a:r>
          </a:p>
          <a:p>
            <a:r>
              <a:rPr lang="en-US" sz="900" dirty="0">
                <a:latin typeface="+mn-lt"/>
              </a:rPr>
              <a:t>Entire toolchain is open-source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8844D1F-2D21-BF45-A258-2814B6B1EBA6}"/>
              </a:ext>
            </a:extLst>
          </p:cNvPr>
          <p:cNvGrpSpPr/>
          <p:nvPr/>
        </p:nvGrpSpPr>
        <p:grpSpPr>
          <a:xfrm>
            <a:off x="4993464" y="1396556"/>
            <a:ext cx="3340558" cy="1446572"/>
            <a:chOff x="4076943" y="1787685"/>
            <a:chExt cx="2838863" cy="15723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CF62A46-E142-004D-BBCB-2BA62D1E6919}"/>
                </a:ext>
              </a:extLst>
            </p:cNvPr>
            <p:cNvSpPr/>
            <p:nvPr/>
          </p:nvSpPr>
          <p:spPr>
            <a:xfrm>
              <a:off x="4076943" y="1787685"/>
              <a:ext cx="2838863" cy="157235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22" name="Down Arrow 21">
              <a:extLst>
                <a:ext uri="{FF2B5EF4-FFF2-40B4-BE49-F238E27FC236}">
                  <a16:creationId xmlns:a16="http://schemas.microsoft.com/office/drawing/2014/main" id="{6BD8BB2F-DAF1-9241-AF8F-9FCBEE9A9950}"/>
                </a:ext>
              </a:extLst>
            </p:cNvPr>
            <p:cNvSpPr/>
            <p:nvPr/>
          </p:nvSpPr>
          <p:spPr>
            <a:xfrm>
              <a:off x="4405926" y="2162453"/>
              <a:ext cx="349281" cy="272719"/>
            </a:xfrm>
            <a:prstGeom prst="downArrow">
              <a:avLst>
                <a:gd name="adj1" fmla="val 50000"/>
                <a:gd name="adj2" fmla="val 53726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50000">
                  <a:schemeClr val="tx1">
                    <a:alpha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23" name="Down Arrow 22">
              <a:extLst>
                <a:ext uri="{FF2B5EF4-FFF2-40B4-BE49-F238E27FC236}">
                  <a16:creationId xmlns:a16="http://schemas.microsoft.com/office/drawing/2014/main" id="{C105E140-8B41-3246-A0AA-A9E2CA11056F}"/>
                </a:ext>
              </a:extLst>
            </p:cNvPr>
            <p:cNvSpPr/>
            <p:nvPr/>
          </p:nvSpPr>
          <p:spPr>
            <a:xfrm>
              <a:off x="5305224" y="2162453"/>
              <a:ext cx="349281" cy="272719"/>
            </a:xfrm>
            <a:prstGeom prst="downArrow">
              <a:avLst>
                <a:gd name="adj1" fmla="val 50000"/>
                <a:gd name="adj2" fmla="val 53726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50000">
                  <a:schemeClr val="tx1">
                    <a:alpha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24" name="Down Arrow 23">
              <a:extLst>
                <a:ext uri="{FF2B5EF4-FFF2-40B4-BE49-F238E27FC236}">
                  <a16:creationId xmlns:a16="http://schemas.microsoft.com/office/drawing/2014/main" id="{E98496E3-4626-954B-87C5-53FFA4FFFEA2}"/>
                </a:ext>
              </a:extLst>
            </p:cNvPr>
            <p:cNvSpPr/>
            <p:nvPr/>
          </p:nvSpPr>
          <p:spPr>
            <a:xfrm rot="10800000">
              <a:off x="6200842" y="2693005"/>
              <a:ext cx="349281" cy="272719"/>
            </a:xfrm>
            <a:prstGeom prst="downArrow">
              <a:avLst>
                <a:gd name="adj1" fmla="val 50000"/>
                <a:gd name="adj2" fmla="val 53726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50000">
                  <a:schemeClr val="tx1">
                    <a:alpha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D117DEF1-7917-7D4F-A97D-DABC2E1ABCA5}"/>
                </a:ext>
              </a:extLst>
            </p:cNvPr>
            <p:cNvSpPr/>
            <p:nvPr/>
          </p:nvSpPr>
          <p:spPr>
            <a:xfrm>
              <a:off x="4188572" y="1875204"/>
              <a:ext cx="783990" cy="316666"/>
            </a:xfrm>
            <a:prstGeom prst="roundRect">
              <a:avLst/>
            </a:prstGeom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System Model</a:t>
              </a:r>
            </a:p>
          </p:txBody>
        </p:sp>
        <p:sp>
          <p:nvSpPr>
            <p:cNvPr id="26" name="Down Arrow 135">
              <a:extLst>
                <a:ext uri="{FF2B5EF4-FFF2-40B4-BE49-F238E27FC236}">
                  <a16:creationId xmlns:a16="http://schemas.microsoft.com/office/drawing/2014/main" id="{13A3785B-6E7D-0647-953C-F02C7FB2CA48}"/>
                </a:ext>
              </a:extLst>
            </p:cNvPr>
            <p:cNvSpPr/>
            <p:nvPr/>
          </p:nvSpPr>
          <p:spPr>
            <a:xfrm>
              <a:off x="4410595" y="2692880"/>
              <a:ext cx="349281" cy="272719"/>
            </a:xfrm>
            <a:prstGeom prst="downArrow">
              <a:avLst>
                <a:gd name="adj1" fmla="val 50000"/>
                <a:gd name="adj2" fmla="val 53726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50000">
                  <a:schemeClr val="tx1">
                    <a:alpha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954CCFC7-B154-1F49-9A04-C8ADE5CD58C8}"/>
                </a:ext>
              </a:extLst>
            </p:cNvPr>
            <p:cNvSpPr/>
            <p:nvPr/>
          </p:nvSpPr>
          <p:spPr>
            <a:xfrm>
              <a:off x="5087868" y="1875204"/>
              <a:ext cx="783990" cy="316666"/>
            </a:xfrm>
            <a:prstGeom prst="roundRect">
              <a:avLst/>
            </a:prstGeom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sz="1000" b="1" dirty="0"/>
                <a:t>Design Information</a:t>
              </a:r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4806513D-07B9-9F49-84C8-3C1ABBE42D1D}"/>
                </a:ext>
              </a:extLst>
            </p:cNvPr>
            <p:cNvSpPr/>
            <p:nvPr/>
          </p:nvSpPr>
          <p:spPr>
            <a:xfrm>
              <a:off x="4188572" y="2936307"/>
              <a:ext cx="2578906" cy="31666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r>
                <a:rPr lang="en-US" sz="1000" b="1" dirty="0"/>
                <a:t>SMT Solver</a:t>
              </a:r>
            </a:p>
          </p:txBody>
        </p:sp>
        <p:sp>
          <p:nvSpPr>
            <p:cNvPr id="29" name="Down Arrow 28">
              <a:extLst>
                <a:ext uri="{FF2B5EF4-FFF2-40B4-BE49-F238E27FC236}">
                  <a16:creationId xmlns:a16="http://schemas.microsoft.com/office/drawing/2014/main" id="{5113254C-665A-E64B-BF15-C90635589806}"/>
                </a:ext>
              </a:extLst>
            </p:cNvPr>
            <p:cNvSpPr/>
            <p:nvPr/>
          </p:nvSpPr>
          <p:spPr>
            <a:xfrm>
              <a:off x="6200844" y="2165089"/>
              <a:ext cx="349281" cy="272719"/>
            </a:xfrm>
            <a:prstGeom prst="downArrow">
              <a:avLst>
                <a:gd name="adj1" fmla="val 50000"/>
                <a:gd name="adj2" fmla="val 53726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50000">
                  <a:schemeClr val="tx1">
                    <a:alpha val="5000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7C5DD17E-AE56-7643-A1C4-B3271DB9EBF3}"/>
                </a:ext>
              </a:extLst>
            </p:cNvPr>
            <p:cNvSpPr/>
            <p:nvPr/>
          </p:nvSpPr>
          <p:spPr>
            <a:xfrm>
              <a:off x="5983488" y="1877840"/>
              <a:ext cx="783990" cy="316666"/>
            </a:xfrm>
            <a:prstGeom prst="roundRect">
              <a:avLst/>
            </a:prstGeom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b="1" dirty="0"/>
                <a:t>Properties</a:t>
              </a:r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9F409B35-59BD-2043-9855-CB9515EA145B}"/>
                </a:ext>
              </a:extLst>
            </p:cNvPr>
            <p:cNvSpPr/>
            <p:nvPr/>
          </p:nvSpPr>
          <p:spPr>
            <a:xfrm>
              <a:off x="4188572" y="2405755"/>
              <a:ext cx="2578906" cy="31666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b="1" dirty="0" err="1"/>
                <a:t>CoSA</a:t>
              </a:r>
              <a:r>
                <a:rPr lang="en-US" sz="1000" b="1" dirty="0"/>
                <a:t> Model Checker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11ED8326-BF1E-8F43-9C62-2673C608E94D}"/>
              </a:ext>
            </a:extLst>
          </p:cNvPr>
          <p:cNvSpPr txBox="1"/>
          <p:nvPr/>
        </p:nvSpPr>
        <p:spPr>
          <a:xfrm>
            <a:off x="933251" y="1043862"/>
            <a:ext cx="30203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Model Checking (Commercial Tools)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6B25803-BCE3-2845-8691-8B35F92AAF08}"/>
              </a:ext>
            </a:extLst>
          </p:cNvPr>
          <p:cNvSpPr txBox="1"/>
          <p:nvPr/>
        </p:nvSpPr>
        <p:spPr>
          <a:xfrm>
            <a:off x="5244972" y="1047676"/>
            <a:ext cx="2794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err="1"/>
              <a:t>CoreIR</a:t>
            </a:r>
            <a:r>
              <a:rPr lang="en-US" sz="1200" b="1" dirty="0"/>
              <a:t> Symbolic Analyzer (</a:t>
            </a:r>
            <a:r>
              <a:rPr lang="en-US" sz="1200" b="1" dirty="0" err="1"/>
              <a:t>CoSA</a:t>
            </a:r>
            <a:r>
              <a:rPr lang="en-US" sz="12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15260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62460"/>
            <a:ext cx="5073092" cy="733153"/>
          </a:xfrm>
        </p:spPr>
        <p:txBody>
          <a:bodyPr/>
          <a:lstStyle/>
          <a:p>
            <a:r>
              <a:rPr lang="en-US" dirty="0"/>
              <a:t>The verification challenge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860874"/>
            <a:ext cx="4567237" cy="3967431"/>
          </a:xfrm>
        </p:spPr>
        <p:txBody>
          <a:bodyPr>
            <a:normAutofit/>
          </a:bodyPr>
          <a:lstStyle/>
          <a:p>
            <a:r>
              <a:rPr lang="en-US" dirty="0"/>
              <a:t>Systems on a Chip (SoCs)</a:t>
            </a:r>
          </a:p>
          <a:p>
            <a:pPr lvl="1"/>
            <a:r>
              <a:rPr lang="en-US" dirty="0"/>
              <a:t>Growing in </a:t>
            </a:r>
            <a:r>
              <a:rPr lang="en-US" dirty="0">
                <a:solidFill>
                  <a:schemeClr val="accent1"/>
                </a:solidFill>
              </a:rPr>
              <a:t>size</a:t>
            </a:r>
            <a:r>
              <a:rPr lang="en-US" dirty="0"/>
              <a:t> and </a:t>
            </a:r>
            <a:r>
              <a:rPr lang="en-US" dirty="0">
                <a:solidFill>
                  <a:schemeClr val="accent1"/>
                </a:solidFill>
              </a:rPr>
              <a:t>complexity</a:t>
            </a:r>
          </a:p>
          <a:p>
            <a:pPr lvl="1"/>
            <a:r>
              <a:rPr lang="en-US" dirty="0"/>
              <a:t>Single chip contains multiple cores, caches, accelerators</a:t>
            </a:r>
          </a:p>
          <a:p>
            <a:pPr lvl="1"/>
            <a:endParaRPr lang="en-US" dirty="0"/>
          </a:p>
          <a:p>
            <a:r>
              <a:rPr lang="en-US" dirty="0"/>
              <a:t>SoC Verification</a:t>
            </a:r>
          </a:p>
          <a:p>
            <a:pPr lvl="1"/>
            <a:r>
              <a:rPr lang="en-US" dirty="0"/>
              <a:t>SoCs used in </a:t>
            </a:r>
            <a:r>
              <a:rPr lang="en-US" dirty="0">
                <a:solidFill>
                  <a:schemeClr val="accent6"/>
                </a:solidFill>
              </a:rPr>
              <a:t>critical</a:t>
            </a:r>
            <a:r>
              <a:rPr lang="en-US" dirty="0"/>
              <a:t> applications</a:t>
            </a:r>
          </a:p>
          <a:p>
            <a:pPr lvl="1"/>
            <a:r>
              <a:rPr lang="en-US" dirty="0"/>
              <a:t>Correctness is </a:t>
            </a:r>
            <a:r>
              <a:rPr lang="en-US" dirty="0">
                <a:solidFill>
                  <a:schemeClr val="accent1"/>
                </a:solidFill>
              </a:rPr>
              <a:t>essential</a:t>
            </a:r>
          </a:p>
          <a:p>
            <a:pPr lvl="1"/>
            <a:r>
              <a:rPr lang="en-US" dirty="0"/>
              <a:t>Failures can be </a:t>
            </a:r>
            <a:r>
              <a:rPr lang="en-US" dirty="0">
                <a:solidFill>
                  <a:schemeClr val="accent6"/>
                </a:solidFill>
              </a:rPr>
              <a:t>extremely</a:t>
            </a:r>
            <a:r>
              <a:rPr lang="en-US" dirty="0"/>
              <a:t> costly (Intel FDIV: </a:t>
            </a:r>
            <a:r>
              <a:rPr lang="en-US" dirty="0">
                <a:solidFill>
                  <a:schemeClr val="accent6"/>
                </a:solidFill>
              </a:rPr>
              <a:t>$500M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Verification dominates design</a:t>
            </a:r>
          </a:p>
          <a:p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4708433" y="989529"/>
            <a:ext cx="4567237" cy="3164442"/>
          </a:xfrm>
        </p:spPr>
      </p:pic>
    </p:spTree>
    <p:extLst>
      <p:ext uri="{BB962C8B-B14F-4D97-AF65-F5344CB8AC3E}">
        <p14:creationId xmlns:p14="http://schemas.microsoft.com/office/powerpoint/2010/main" val="2180188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CF243B5-4D0D-4DDD-AD74-A9F46ABD7638}"/>
              </a:ext>
            </a:extLst>
          </p:cNvPr>
          <p:cNvSpPr/>
          <p:nvPr/>
        </p:nvSpPr>
        <p:spPr>
          <a:xfrm>
            <a:off x="8010525" y="0"/>
            <a:ext cx="1133475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All template layout options can be found using the “Insert” tab and choosing </a:t>
            </a:r>
            <a:br>
              <a:rPr lang="en-US" dirty="0"/>
            </a:br>
            <a:r>
              <a:rPr lang="en-US" dirty="0"/>
              <a:t>“New Slide” dropdown box in PPT.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 layout options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06933B5-4F50-4529-9D09-280C740BE8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2748922"/>
              </p:ext>
            </p:extLst>
          </p:nvPr>
        </p:nvGraphicFramePr>
        <p:xfrm>
          <a:off x="561976" y="0"/>
          <a:ext cx="7505699" cy="514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Acrobat Document" r:id="rId3" imgW="6858000" imgH="5143357" progId="AcroExch.Document.DC">
                  <p:embed/>
                </p:oleObj>
              </mc:Choice>
              <mc:Fallback>
                <p:oleObj name="Acrobat Document" r:id="rId3" imgW="6858000" imgH="5143357" progId="AcroExch.Document.DC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7C4A1DF-556E-4831-AA65-60E5013BCF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1976" y="0"/>
                        <a:ext cx="7505699" cy="514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1656A33B-3F71-4F4F-B7EB-E3C9200A41EE}"/>
              </a:ext>
            </a:extLst>
          </p:cNvPr>
          <p:cNvSpPr/>
          <p:nvPr/>
        </p:nvSpPr>
        <p:spPr>
          <a:xfrm>
            <a:off x="352424" y="2571750"/>
            <a:ext cx="4219575" cy="16764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87A49D-02DA-44C5-B4FA-0ACB96AD067E}"/>
              </a:ext>
            </a:extLst>
          </p:cNvPr>
          <p:cNvSpPr txBox="1"/>
          <p:nvPr/>
        </p:nvSpPr>
        <p:spPr>
          <a:xfrm>
            <a:off x="6143625" y="4869024"/>
            <a:ext cx="29995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>
                <a:solidFill>
                  <a:schemeClr val="tx2"/>
                </a:solidFill>
              </a:rPr>
              <a:t>Slide from DARPA CRAFT proposer’s day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2D0256-A331-494D-99C7-757C255F0715}"/>
              </a:ext>
            </a:extLst>
          </p:cNvPr>
          <p:cNvSpPr/>
          <p:nvPr/>
        </p:nvSpPr>
        <p:spPr>
          <a:xfrm>
            <a:off x="352423" y="0"/>
            <a:ext cx="333377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473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>
            <a:extLst>
              <a:ext uri="{FF2B5EF4-FFF2-40B4-BE49-F238E27FC236}">
                <a16:creationId xmlns:a16="http://schemas.microsoft.com/office/drawing/2014/main" id="{CF14CA75-1A05-4D93-A071-39890647BF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Formal Verification</a:t>
            </a:r>
          </a:p>
        </p:txBody>
      </p:sp>
      <p:sp>
        <p:nvSpPr>
          <p:cNvPr id="174083" name="Rectangle 3">
            <a:extLst>
              <a:ext uri="{FF2B5EF4-FFF2-40B4-BE49-F238E27FC236}">
                <a16:creationId xmlns:a16="http://schemas.microsoft.com/office/drawing/2014/main" id="{459C46C2-7FC1-4152-B917-36B5851DCBCE}"/>
              </a:ext>
            </a:extLst>
          </p:cNvPr>
          <p:cNvSpPr>
            <a:spLocks noGrp="1" noChangeArrowheads="1"/>
          </p:cNvSpPr>
          <p:nvPr>
            <p:ph idx="10"/>
          </p:nvPr>
        </p:nvSpPr>
        <p:spPr>
          <a:xfrm>
            <a:off x="457200" y="949230"/>
            <a:ext cx="8229600" cy="396312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Has potential to revolutionize verification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Better than testing: covers </a:t>
            </a:r>
            <a:r>
              <a:rPr lang="en-US" altLang="en-US" dirty="0">
                <a:solidFill>
                  <a:schemeClr val="accent1"/>
                </a:solidFill>
              </a:rPr>
              <a:t>all possible</a:t>
            </a:r>
            <a:r>
              <a:rPr lang="en-US" altLang="en-US" dirty="0"/>
              <a:t> cases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Already used extensively in industry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But there are many challenges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Three main steps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Create a mathematical </a:t>
            </a:r>
            <a:r>
              <a:rPr lang="en-US" altLang="en-US" dirty="0">
                <a:solidFill>
                  <a:schemeClr val="accent1"/>
                </a:solidFill>
              </a:rPr>
              <a:t>model</a:t>
            </a:r>
            <a:r>
              <a:rPr lang="en-US" altLang="en-US" dirty="0"/>
              <a:t> of the system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chemeClr val="accent1"/>
                </a:solidFill>
              </a:rPr>
              <a:t>Specify</a:t>
            </a:r>
            <a:r>
              <a:rPr lang="en-US" altLang="en-US" dirty="0"/>
              <a:t> formally what the properties of the system should be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chemeClr val="accent1"/>
                </a:solidFill>
              </a:rPr>
              <a:t>Prove</a:t>
            </a:r>
            <a:r>
              <a:rPr lang="en-US" altLang="en-US" dirty="0"/>
              <a:t> that the model has the desired properties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 lvl="1"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 marL="342900" lvl="1" indent="0">
              <a:lnSpc>
                <a:spcPct val="90000"/>
              </a:lnSpc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1218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>
            <a:extLst>
              <a:ext uri="{FF2B5EF4-FFF2-40B4-BE49-F238E27FC236}">
                <a16:creationId xmlns:a16="http://schemas.microsoft.com/office/drawing/2014/main" id="{CF14CA75-1A05-4D93-A071-39890647BF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Formal Verification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EC0574-8184-415B-8AFB-2B2EABABA392}"/>
              </a:ext>
            </a:extLst>
          </p:cNvPr>
          <p:cNvSpPr txBox="1"/>
          <p:nvPr/>
        </p:nvSpPr>
        <p:spPr>
          <a:xfrm>
            <a:off x="448637" y="2874054"/>
            <a:ext cx="12073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ea typeface="ＭＳ Ｐゴシック" pitchFamily="34" charset="-128"/>
              </a:rPr>
              <a:t>Model </a:t>
            </a:r>
            <a:endParaRPr lang="en-US" sz="2400" dirty="0">
              <a:solidFill>
                <a:schemeClr val="accent2"/>
              </a:solidFill>
              <a:ea typeface="ＭＳ Ｐゴシック" pitchFamily="34" charset="-128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D6A505-B3F9-45E0-8956-907057AC2643}"/>
              </a:ext>
            </a:extLst>
          </p:cNvPr>
          <p:cNvSpPr txBox="1"/>
          <p:nvPr/>
        </p:nvSpPr>
        <p:spPr>
          <a:xfrm>
            <a:off x="3489813" y="1137949"/>
            <a:ext cx="21643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  <a:ea typeface="ＭＳ Ｐゴシック" pitchFamily="34" charset="-128"/>
              </a:rPr>
              <a:t>Specification</a:t>
            </a:r>
            <a:endParaRPr lang="en-US" sz="2400" dirty="0">
              <a:solidFill>
                <a:srgbClr val="FFFFFF"/>
              </a:solidFill>
              <a:ea typeface="ＭＳ Ｐゴシック" pitchFamily="34" charset="-128"/>
              <a:cs typeface="+mn-cs"/>
            </a:endParaRPr>
          </a:p>
        </p:txBody>
      </p:sp>
      <p:sp>
        <p:nvSpPr>
          <p:cNvPr id="11" name="Right Arrow 19">
            <a:extLst>
              <a:ext uri="{FF2B5EF4-FFF2-40B4-BE49-F238E27FC236}">
                <a16:creationId xmlns:a16="http://schemas.microsoft.com/office/drawing/2014/main" id="{A7F0EB20-45C6-4A93-BF82-FD5EE5ED0941}"/>
              </a:ext>
            </a:extLst>
          </p:cNvPr>
          <p:cNvSpPr/>
          <p:nvPr/>
        </p:nvSpPr>
        <p:spPr bwMode="auto">
          <a:xfrm rot="5400000">
            <a:off x="4283279" y="1608997"/>
            <a:ext cx="577441" cy="576154"/>
          </a:xfrm>
          <a:prstGeom prst="rightArrow">
            <a:avLst/>
          </a:prstGeom>
          <a:gradFill>
            <a:gsLst>
              <a:gs pos="10000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  <a:alpha val="15000"/>
                </a:schemeClr>
              </a:gs>
              <a:gs pos="77000">
                <a:schemeClr val="accent2">
                  <a:shade val="93000"/>
                  <a:satMod val="130000"/>
                  <a:alpha val="0"/>
                </a:schemeClr>
              </a:gs>
              <a:gs pos="0">
                <a:schemeClr val="accent2">
                  <a:shade val="94000"/>
                  <a:satMod val="135000"/>
                  <a:alpha val="10000"/>
                </a:schemeClr>
              </a:gs>
            </a:gsLst>
            <a:lin ang="16200000" scaled="0"/>
          </a:gradFill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000" b="1" dirty="0">
              <a:solidFill>
                <a:srgbClr val="FFFFFF"/>
              </a:solidFill>
              <a:latin typeface="Arial" charset="0"/>
            </a:endParaRPr>
          </a:p>
        </p:txBody>
      </p:sp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D0617F68-C885-427E-8F1B-11E915BA6891}"/>
              </a:ext>
            </a:extLst>
          </p:cNvPr>
          <p:cNvSpPr/>
          <p:nvPr/>
        </p:nvSpPr>
        <p:spPr bwMode="auto">
          <a:xfrm>
            <a:off x="2660316" y="2252182"/>
            <a:ext cx="3823368" cy="1705408"/>
          </a:xfrm>
          <a:prstGeom prst="roundRect">
            <a:avLst>
              <a:gd name="adj" fmla="val 23395"/>
            </a:avLst>
          </a:prstGeom>
          <a:gradFill flip="none" rotWithShape="1">
            <a:gsLst>
              <a:gs pos="10000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  <a:alpha val="15000"/>
                </a:schemeClr>
              </a:gs>
              <a:gs pos="73000">
                <a:schemeClr val="accent2">
                  <a:shade val="93000"/>
                  <a:satMod val="130000"/>
                  <a:alpha val="0"/>
                </a:schemeClr>
              </a:gs>
              <a:gs pos="26000">
                <a:schemeClr val="accent2">
                  <a:shade val="94000"/>
                  <a:satMod val="135000"/>
                  <a:alpha val="10000"/>
                </a:schemeClr>
              </a:gs>
            </a:gsLst>
            <a:lin ang="5400000" scaled="1"/>
            <a:tileRect/>
          </a:gradFill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000" b="1" dirty="0">
              <a:solidFill>
                <a:srgbClr val="FFFFFF"/>
              </a:solidFill>
              <a:latin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06E34C-207C-4640-A7AB-654BAF9CEF07}"/>
              </a:ext>
            </a:extLst>
          </p:cNvPr>
          <p:cNvSpPr txBox="1"/>
          <p:nvPr/>
        </p:nvSpPr>
        <p:spPr>
          <a:xfrm>
            <a:off x="3833658" y="2249605"/>
            <a:ext cx="14766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ea typeface="ＭＳ Ｐゴシック" pitchFamily="34" charset="-128"/>
                <a:cs typeface="+mn-cs"/>
              </a:rPr>
              <a:t>Verifier</a:t>
            </a:r>
          </a:p>
        </p:txBody>
      </p:sp>
      <p:sp>
        <p:nvSpPr>
          <p:cNvPr id="10" name="Plaque 3">
            <a:extLst>
              <a:ext uri="{FF2B5EF4-FFF2-40B4-BE49-F238E27FC236}">
                <a16:creationId xmlns:a16="http://schemas.microsoft.com/office/drawing/2014/main" id="{CDED33C4-4718-47C4-B307-478012C3E1AB}"/>
              </a:ext>
            </a:extLst>
          </p:cNvPr>
          <p:cNvSpPr/>
          <p:nvPr/>
        </p:nvSpPr>
        <p:spPr bwMode="auto">
          <a:xfrm>
            <a:off x="3707725" y="2843261"/>
            <a:ext cx="920799" cy="920799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1" y="342946"/>
                </a:moveTo>
                <a:cubicBezTo>
                  <a:pt x="394100" y="342946"/>
                  <a:pt x="342946" y="394100"/>
                  <a:pt x="342946" y="457201"/>
                </a:cubicBezTo>
                <a:cubicBezTo>
                  <a:pt x="342946" y="520302"/>
                  <a:pt x="394100" y="571456"/>
                  <a:pt x="457201" y="571456"/>
                </a:cubicBezTo>
                <a:cubicBezTo>
                  <a:pt x="520302" y="571456"/>
                  <a:pt x="571456" y="520302"/>
                  <a:pt x="571456" y="457201"/>
                </a:cubicBezTo>
                <a:cubicBezTo>
                  <a:pt x="571456" y="394100"/>
                  <a:pt x="520302" y="342946"/>
                  <a:pt x="457201" y="342946"/>
                </a:cubicBezTo>
                <a:close/>
                <a:moveTo>
                  <a:pt x="404695" y="0"/>
                </a:moveTo>
                <a:lnTo>
                  <a:pt x="509705" y="0"/>
                </a:lnTo>
                <a:cubicBezTo>
                  <a:pt x="509705" y="55877"/>
                  <a:pt x="521029" y="109109"/>
                  <a:pt x="541508" y="157526"/>
                </a:cubicBezTo>
                <a:lnTo>
                  <a:pt x="564094" y="199136"/>
                </a:lnTo>
                <a:lnTo>
                  <a:pt x="609487" y="185684"/>
                </a:lnTo>
                <a:cubicBezTo>
                  <a:pt x="658204" y="165928"/>
                  <a:pt x="703852" y="136295"/>
                  <a:pt x="743363" y="96784"/>
                </a:cubicBezTo>
                <a:lnTo>
                  <a:pt x="817616" y="171037"/>
                </a:lnTo>
                <a:cubicBezTo>
                  <a:pt x="778105" y="210548"/>
                  <a:pt x="748472" y="256196"/>
                  <a:pt x="728717" y="304913"/>
                </a:cubicBezTo>
                <a:lnTo>
                  <a:pt x="715264" y="350307"/>
                </a:lnTo>
                <a:lnTo>
                  <a:pt x="756875" y="372892"/>
                </a:lnTo>
                <a:cubicBezTo>
                  <a:pt x="805292" y="393371"/>
                  <a:pt x="858523" y="404695"/>
                  <a:pt x="914400" y="404695"/>
                </a:cubicBezTo>
                <a:lnTo>
                  <a:pt x="914400" y="509705"/>
                </a:lnTo>
                <a:cubicBezTo>
                  <a:pt x="858523" y="509705"/>
                  <a:pt x="805292" y="521029"/>
                  <a:pt x="756875" y="541508"/>
                </a:cubicBezTo>
                <a:lnTo>
                  <a:pt x="715264" y="564094"/>
                </a:lnTo>
                <a:lnTo>
                  <a:pt x="728717" y="609487"/>
                </a:lnTo>
                <a:cubicBezTo>
                  <a:pt x="748472" y="658204"/>
                  <a:pt x="778105" y="703852"/>
                  <a:pt x="817616" y="743363"/>
                </a:cubicBezTo>
                <a:lnTo>
                  <a:pt x="743363" y="817616"/>
                </a:lnTo>
                <a:cubicBezTo>
                  <a:pt x="703852" y="778105"/>
                  <a:pt x="658204" y="748472"/>
                  <a:pt x="609487" y="728717"/>
                </a:cubicBezTo>
                <a:lnTo>
                  <a:pt x="564094" y="715264"/>
                </a:lnTo>
                <a:lnTo>
                  <a:pt x="541508" y="756875"/>
                </a:lnTo>
                <a:cubicBezTo>
                  <a:pt x="521029" y="805292"/>
                  <a:pt x="509705" y="858523"/>
                  <a:pt x="509705" y="914400"/>
                </a:cubicBezTo>
                <a:lnTo>
                  <a:pt x="404695" y="914400"/>
                </a:lnTo>
                <a:cubicBezTo>
                  <a:pt x="404695" y="858523"/>
                  <a:pt x="393371" y="805292"/>
                  <a:pt x="372892" y="756875"/>
                </a:cubicBezTo>
                <a:lnTo>
                  <a:pt x="350307" y="715264"/>
                </a:lnTo>
                <a:lnTo>
                  <a:pt x="304913" y="728717"/>
                </a:lnTo>
                <a:cubicBezTo>
                  <a:pt x="256196" y="748472"/>
                  <a:pt x="210548" y="778105"/>
                  <a:pt x="171037" y="817616"/>
                </a:cubicBezTo>
                <a:lnTo>
                  <a:pt x="96784" y="743363"/>
                </a:lnTo>
                <a:cubicBezTo>
                  <a:pt x="136295" y="703852"/>
                  <a:pt x="165928" y="658204"/>
                  <a:pt x="185684" y="609487"/>
                </a:cubicBezTo>
                <a:lnTo>
                  <a:pt x="199136" y="564094"/>
                </a:lnTo>
                <a:lnTo>
                  <a:pt x="157526" y="541508"/>
                </a:lnTo>
                <a:cubicBezTo>
                  <a:pt x="109109" y="521029"/>
                  <a:pt x="55877" y="509705"/>
                  <a:pt x="0" y="509705"/>
                </a:cubicBezTo>
                <a:lnTo>
                  <a:pt x="0" y="404695"/>
                </a:lnTo>
                <a:cubicBezTo>
                  <a:pt x="55877" y="404695"/>
                  <a:pt x="109109" y="393371"/>
                  <a:pt x="157526" y="372892"/>
                </a:cubicBezTo>
                <a:lnTo>
                  <a:pt x="199136" y="350307"/>
                </a:lnTo>
                <a:lnTo>
                  <a:pt x="185684" y="304913"/>
                </a:lnTo>
                <a:cubicBezTo>
                  <a:pt x="165928" y="256196"/>
                  <a:pt x="136295" y="210548"/>
                  <a:pt x="96784" y="171037"/>
                </a:cubicBezTo>
                <a:lnTo>
                  <a:pt x="171037" y="96784"/>
                </a:lnTo>
                <a:cubicBezTo>
                  <a:pt x="210548" y="136295"/>
                  <a:pt x="256196" y="165928"/>
                  <a:pt x="304913" y="185684"/>
                </a:cubicBezTo>
                <a:lnTo>
                  <a:pt x="350307" y="199136"/>
                </a:lnTo>
                <a:lnTo>
                  <a:pt x="372892" y="157526"/>
                </a:lnTo>
                <a:cubicBezTo>
                  <a:pt x="393371" y="109109"/>
                  <a:pt x="404695" y="55877"/>
                  <a:pt x="404695" y="0"/>
                </a:cubicBezTo>
                <a:close/>
              </a:path>
            </a:pathLst>
          </a:custGeom>
          <a:ln>
            <a:headEnd type="none" w="sm" len="sm"/>
            <a:tailEnd type="none" w="sm" len="sm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000" b="1" dirty="0">
              <a:solidFill>
                <a:srgbClr val="FFFFFF"/>
              </a:solidFill>
              <a:latin typeface="Arial" charset="0"/>
            </a:endParaRPr>
          </a:p>
        </p:txBody>
      </p:sp>
      <p:sp>
        <p:nvSpPr>
          <p:cNvPr id="12" name="Plaque 3">
            <a:extLst>
              <a:ext uri="{FF2B5EF4-FFF2-40B4-BE49-F238E27FC236}">
                <a16:creationId xmlns:a16="http://schemas.microsoft.com/office/drawing/2014/main" id="{65599B8D-6CB4-4369-ACBA-9A37946D0881}"/>
              </a:ext>
            </a:extLst>
          </p:cNvPr>
          <p:cNvSpPr/>
          <p:nvPr/>
        </p:nvSpPr>
        <p:spPr bwMode="auto">
          <a:xfrm>
            <a:off x="4516252" y="302324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1" y="342946"/>
                </a:moveTo>
                <a:cubicBezTo>
                  <a:pt x="394100" y="342946"/>
                  <a:pt x="342946" y="394100"/>
                  <a:pt x="342946" y="457201"/>
                </a:cubicBezTo>
                <a:cubicBezTo>
                  <a:pt x="342946" y="520302"/>
                  <a:pt x="394100" y="571456"/>
                  <a:pt x="457201" y="571456"/>
                </a:cubicBezTo>
                <a:cubicBezTo>
                  <a:pt x="520302" y="571456"/>
                  <a:pt x="571456" y="520302"/>
                  <a:pt x="571456" y="457201"/>
                </a:cubicBezTo>
                <a:cubicBezTo>
                  <a:pt x="571456" y="394100"/>
                  <a:pt x="520302" y="342946"/>
                  <a:pt x="457201" y="342946"/>
                </a:cubicBezTo>
                <a:close/>
                <a:moveTo>
                  <a:pt x="404695" y="0"/>
                </a:moveTo>
                <a:lnTo>
                  <a:pt x="509705" y="0"/>
                </a:lnTo>
                <a:cubicBezTo>
                  <a:pt x="509705" y="55877"/>
                  <a:pt x="521029" y="109109"/>
                  <a:pt x="541508" y="157526"/>
                </a:cubicBezTo>
                <a:lnTo>
                  <a:pt x="564094" y="199136"/>
                </a:lnTo>
                <a:lnTo>
                  <a:pt x="609487" y="185684"/>
                </a:lnTo>
                <a:cubicBezTo>
                  <a:pt x="658204" y="165928"/>
                  <a:pt x="703852" y="136295"/>
                  <a:pt x="743363" y="96784"/>
                </a:cubicBezTo>
                <a:lnTo>
                  <a:pt x="817616" y="171037"/>
                </a:lnTo>
                <a:cubicBezTo>
                  <a:pt x="778105" y="210548"/>
                  <a:pt x="748472" y="256196"/>
                  <a:pt x="728717" y="304913"/>
                </a:cubicBezTo>
                <a:lnTo>
                  <a:pt x="715264" y="350307"/>
                </a:lnTo>
                <a:lnTo>
                  <a:pt x="756875" y="372892"/>
                </a:lnTo>
                <a:cubicBezTo>
                  <a:pt x="805292" y="393371"/>
                  <a:pt x="858523" y="404695"/>
                  <a:pt x="914400" y="404695"/>
                </a:cubicBezTo>
                <a:lnTo>
                  <a:pt x="914400" y="509705"/>
                </a:lnTo>
                <a:cubicBezTo>
                  <a:pt x="858523" y="509705"/>
                  <a:pt x="805292" y="521029"/>
                  <a:pt x="756875" y="541508"/>
                </a:cubicBezTo>
                <a:lnTo>
                  <a:pt x="715264" y="564094"/>
                </a:lnTo>
                <a:lnTo>
                  <a:pt x="728717" y="609487"/>
                </a:lnTo>
                <a:cubicBezTo>
                  <a:pt x="748472" y="658204"/>
                  <a:pt x="778105" y="703852"/>
                  <a:pt x="817616" y="743363"/>
                </a:cubicBezTo>
                <a:lnTo>
                  <a:pt x="743363" y="817616"/>
                </a:lnTo>
                <a:cubicBezTo>
                  <a:pt x="703852" y="778105"/>
                  <a:pt x="658204" y="748472"/>
                  <a:pt x="609487" y="728717"/>
                </a:cubicBezTo>
                <a:lnTo>
                  <a:pt x="564094" y="715264"/>
                </a:lnTo>
                <a:lnTo>
                  <a:pt x="541508" y="756875"/>
                </a:lnTo>
                <a:cubicBezTo>
                  <a:pt x="521029" y="805292"/>
                  <a:pt x="509705" y="858523"/>
                  <a:pt x="509705" y="914400"/>
                </a:cubicBezTo>
                <a:lnTo>
                  <a:pt x="404695" y="914400"/>
                </a:lnTo>
                <a:cubicBezTo>
                  <a:pt x="404695" y="858523"/>
                  <a:pt x="393371" y="805292"/>
                  <a:pt x="372892" y="756875"/>
                </a:cubicBezTo>
                <a:lnTo>
                  <a:pt x="350307" y="715264"/>
                </a:lnTo>
                <a:lnTo>
                  <a:pt x="304913" y="728717"/>
                </a:lnTo>
                <a:cubicBezTo>
                  <a:pt x="256196" y="748472"/>
                  <a:pt x="210548" y="778105"/>
                  <a:pt x="171037" y="817616"/>
                </a:cubicBezTo>
                <a:lnTo>
                  <a:pt x="96784" y="743363"/>
                </a:lnTo>
                <a:cubicBezTo>
                  <a:pt x="136295" y="703852"/>
                  <a:pt x="165928" y="658204"/>
                  <a:pt x="185684" y="609487"/>
                </a:cubicBezTo>
                <a:lnTo>
                  <a:pt x="199136" y="564094"/>
                </a:lnTo>
                <a:lnTo>
                  <a:pt x="157526" y="541508"/>
                </a:lnTo>
                <a:cubicBezTo>
                  <a:pt x="109109" y="521029"/>
                  <a:pt x="55877" y="509705"/>
                  <a:pt x="0" y="509705"/>
                </a:cubicBezTo>
                <a:lnTo>
                  <a:pt x="0" y="404695"/>
                </a:lnTo>
                <a:cubicBezTo>
                  <a:pt x="55877" y="404695"/>
                  <a:pt x="109109" y="393371"/>
                  <a:pt x="157526" y="372892"/>
                </a:cubicBezTo>
                <a:lnTo>
                  <a:pt x="199136" y="350307"/>
                </a:lnTo>
                <a:lnTo>
                  <a:pt x="185684" y="304913"/>
                </a:lnTo>
                <a:cubicBezTo>
                  <a:pt x="165928" y="256196"/>
                  <a:pt x="136295" y="210548"/>
                  <a:pt x="96784" y="171037"/>
                </a:cubicBezTo>
                <a:lnTo>
                  <a:pt x="171037" y="96784"/>
                </a:lnTo>
                <a:cubicBezTo>
                  <a:pt x="210548" y="136295"/>
                  <a:pt x="256196" y="165928"/>
                  <a:pt x="304913" y="185684"/>
                </a:cubicBezTo>
                <a:lnTo>
                  <a:pt x="350307" y="199136"/>
                </a:lnTo>
                <a:lnTo>
                  <a:pt x="372892" y="157526"/>
                </a:lnTo>
                <a:cubicBezTo>
                  <a:pt x="393371" y="109109"/>
                  <a:pt x="404695" y="55877"/>
                  <a:pt x="404695" y="0"/>
                </a:cubicBezTo>
                <a:close/>
              </a:path>
            </a:pathLst>
          </a:custGeom>
          <a:ln>
            <a:headEnd type="none" w="sm" len="sm"/>
            <a:tailEnd type="none" w="sm" len="sm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000" b="1" dirty="0">
              <a:solidFill>
                <a:srgbClr val="FFFFFF"/>
              </a:solidFill>
              <a:latin typeface="Arial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45588FC0-478F-4D0B-B0CA-1E4E4061B665}"/>
              </a:ext>
            </a:extLst>
          </p:cNvPr>
          <p:cNvSpPr/>
          <p:nvPr/>
        </p:nvSpPr>
        <p:spPr>
          <a:xfrm>
            <a:off x="1689813" y="2862570"/>
            <a:ext cx="715056" cy="484632"/>
          </a:xfrm>
          <a:prstGeom prst="rightArrow">
            <a:avLst/>
          </a:prstGeom>
          <a:gradFill>
            <a:gsLst>
              <a:gs pos="10000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  <a:alpha val="15000"/>
                </a:schemeClr>
              </a:gs>
              <a:gs pos="77000">
                <a:schemeClr val="accent2">
                  <a:shade val="93000"/>
                  <a:satMod val="130000"/>
                  <a:alpha val="0"/>
                </a:schemeClr>
              </a:gs>
              <a:gs pos="0">
                <a:schemeClr val="accent2">
                  <a:shade val="94000"/>
                  <a:satMod val="135000"/>
                  <a:alpha val="10000"/>
                </a:schemeClr>
              </a:gs>
            </a:gsLst>
            <a:lin ang="16200000" scaled="0"/>
          </a:gradFill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000" b="1">
              <a:solidFill>
                <a:srgbClr val="FFFFFF"/>
              </a:solidFill>
              <a:latin typeface="Arial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34A98D01-D2D9-48CE-83FF-B75038F252C3}"/>
              </a:ext>
            </a:extLst>
          </p:cNvPr>
          <p:cNvSpPr/>
          <p:nvPr/>
        </p:nvSpPr>
        <p:spPr>
          <a:xfrm>
            <a:off x="6652087" y="2862570"/>
            <a:ext cx="715056" cy="484632"/>
          </a:xfrm>
          <a:prstGeom prst="rightArrow">
            <a:avLst/>
          </a:prstGeom>
          <a:gradFill>
            <a:gsLst>
              <a:gs pos="100000">
                <a:schemeClr val="accent2">
                  <a:shade val="51000"/>
                  <a:satMod val="130000"/>
                </a:schemeClr>
              </a:gs>
              <a:gs pos="80000">
                <a:schemeClr val="accent2">
                  <a:shade val="93000"/>
                  <a:satMod val="130000"/>
                  <a:alpha val="15000"/>
                </a:schemeClr>
              </a:gs>
              <a:gs pos="77000">
                <a:schemeClr val="accent2">
                  <a:shade val="93000"/>
                  <a:satMod val="130000"/>
                  <a:alpha val="0"/>
                </a:schemeClr>
              </a:gs>
              <a:gs pos="0">
                <a:schemeClr val="accent2">
                  <a:shade val="94000"/>
                  <a:satMod val="135000"/>
                  <a:alpha val="10000"/>
                </a:schemeClr>
              </a:gs>
            </a:gsLst>
            <a:lin ang="16200000" scaled="0"/>
          </a:gradFill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000" b="1">
              <a:solidFill>
                <a:srgbClr val="FFFFFF"/>
              </a:solidFill>
              <a:latin typeface="Arial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FDA17B-D90C-4260-ADBA-788143E40848}"/>
              </a:ext>
            </a:extLst>
          </p:cNvPr>
          <p:cNvSpPr txBox="1"/>
          <p:nvPr/>
        </p:nvSpPr>
        <p:spPr>
          <a:xfrm>
            <a:off x="7197537" y="2504722"/>
            <a:ext cx="16946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/>
                </a:solidFill>
                <a:ea typeface="ＭＳ Ｐゴシック" pitchFamily="34" charset="-128"/>
              </a:rPr>
              <a:t>Proof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  <a:ea typeface="ＭＳ Ｐゴシック" pitchFamily="34" charset="-128"/>
              </a:rPr>
              <a:t>Or</a:t>
            </a:r>
          </a:p>
          <a:p>
            <a:pPr algn="ctr"/>
            <a:r>
              <a:rPr lang="en-US" sz="2400" dirty="0">
                <a:solidFill>
                  <a:schemeClr val="accent6"/>
                </a:solidFill>
                <a:ea typeface="ＭＳ Ｐゴシック" pitchFamily="34" charset="-128"/>
              </a:rPr>
              <a:t>Bug Trace</a:t>
            </a:r>
          </a:p>
        </p:txBody>
      </p:sp>
    </p:spTree>
    <p:extLst>
      <p:ext uri="{BB962C8B-B14F-4D97-AF65-F5344CB8AC3E}">
        <p14:creationId xmlns:p14="http://schemas.microsoft.com/office/powerpoint/2010/main" val="1957040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583CBA-EE89-407C-9148-299CB113BD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F09DCA-DF74-41D9-BBB6-BCC1AEC98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1217990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>
            <a:extLst>
              <a:ext uri="{FF2B5EF4-FFF2-40B4-BE49-F238E27FC236}">
                <a16:creationId xmlns:a16="http://schemas.microsoft.com/office/drawing/2014/main" id="{CF14CA75-1A05-4D93-A071-39890647BF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modeling</a:t>
            </a:r>
          </a:p>
        </p:txBody>
      </p:sp>
      <p:sp>
        <p:nvSpPr>
          <p:cNvPr id="174083" name="Rectangle 3">
            <a:extLst>
              <a:ext uri="{FF2B5EF4-FFF2-40B4-BE49-F238E27FC236}">
                <a16:creationId xmlns:a16="http://schemas.microsoft.com/office/drawing/2014/main" id="{459C46C2-7FC1-4152-B917-36B5851DCBCE}"/>
              </a:ext>
            </a:extLst>
          </p:cNvPr>
          <p:cNvSpPr>
            <a:spLocks noGrp="1" noChangeArrowheads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dirty="0">
                <a:solidFill>
                  <a:schemeClr val="accent1"/>
                </a:solidFill>
              </a:rPr>
              <a:t>Good news</a:t>
            </a:r>
            <a:r>
              <a:rPr lang="en-US" altLang="en-US" dirty="0"/>
              <a:t>: HDL descriptions are already a formal model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Challenges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chemeClr val="accent6"/>
                </a:solidFill>
              </a:rPr>
              <a:t>Lack of non-commercial tools</a:t>
            </a:r>
            <a:r>
              <a:rPr lang="en-US" altLang="en-US" dirty="0"/>
              <a:t> that can parse modern HDL’s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Analog / mixed-signal components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chemeClr val="accent6"/>
                </a:solidFill>
              </a:rPr>
              <a:t>Closed-source IP </a:t>
            </a:r>
            <a:r>
              <a:rPr lang="en-US" altLang="en-US" dirty="0"/>
              <a:t>can’t be modeled precisely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Solutions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chemeClr val="accent1"/>
                </a:solidFill>
              </a:rPr>
              <a:t>New open-source toolchains </a:t>
            </a:r>
            <a:r>
              <a:rPr lang="en-US" altLang="en-US" dirty="0"/>
              <a:t>are being developed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AMS circuits can often be </a:t>
            </a:r>
            <a:r>
              <a:rPr lang="en-US" altLang="en-US" dirty="0">
                <a:solidFill>
                  <a:schemeClr val="accent1"/>
                </a:solidFill>
              </a:rPr>
              <a:t>approximated by digital circuits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New initiatives to build </a:t>
            </a:r>
            <a:r>
              <a:rPr lang="en-US" altLang="en-US" dirty="0">
                <a:solidFill>
                  <a:schemeClr val="accent1"/>
                </a:solidFill>
              </a:rPr>
              <a:t>open-source hardware</a:t>
            </a:r>
          </a:p>
        </p:txBody>
      </p:sp>
    </p:spTree>
    <p:extLst>
      <p:ext uri="{BB962C8B-B14F-4D97-AF65-F5344CB8AC3E}">
        <p14:creationId xmlns:p14="http://schemas.microsoft.com/office/powerpoint/2010/main" val="1271496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4CE31-D266-344C-9AEB-B0EB18434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Open-source Formal verification Flow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CD7C37-094C-754B-947B-154772D6DFB3}"/>
              </a:ext>
            </a:extLst>
          </p:cNvPr>
          <p:cNvSpPr txBox="1"/>
          <p:nvPr/>
        </p:nvSpPr>
        <p:spPr>
          <a:xfrm>
            <a:off x="1189937" y="2871601"/>
            <a:ext cx="6890673" cy="2043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344488" indent="-344488">
              <a:lnSpc>
                <a:spcPct val="9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>
                <a:solidFill>
                  <a:schemeClr val="accent3">
                    <a:lumMod val="75000"/>
                  </a:schemeClr>
                </a:solidFill>
                <a:cs typeface="Arial" panose="020B0604020202020204" pitchFamily="34" charset="0"/>
              </a:defRPr>
            </a:lvl1pPr>
            <a:lvl2pPr marL="628650" lvl="1" indent="-285750">
              <a:lnSpc>
                <a:spcPct val="9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>
                <a:solidFill>
                  <a:schemeClr val="accent3">
                    <a:lumMod val="75000"/>
                  </a:schemeClr>
                </a:solidFill>
                <a:cs typeface="Arial"/>
              </a:defRPr>
            </a:lvl2pPr>
            <a:lvl3pPr marL="1030288" indent="-228600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 sz="1600">
                <a:solidFill>
                  <a:schemeClr val="accent3">
                    <a:lumMod val="75000"/>
                  </a:schemeClr>
                </a:solidFill>
                <a:cs typeface="Arial"/>
              </a:defRPr>
            </a:lvl3pPr>
            <a:lvl4pPr marL="1487488" indent="-228600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 sz="1400">
                <a:solidFill>
                  <a:schemeClr val="accent3">
                    <a:lumMod val="75000"/>
                  </a:schemeClr>
                </a:solidFill>
                <a:cs typeface="Arial"/>
              </a:defRPr>
            </a:lvl4pPr>
            <a:lvl5pPr marL="1946275" indent="-228600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Arial"/>
              <a:buChar char="•"/>
              <a:defRPr sz="1400">
                <a:solidFill>
                  <a:schemeClr val="accent3">
                    <a:lumMod val="75000"/>
                  </a:schemeClr>
                </a:solidFill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en-US" sz="1600" dirty="0" err="1">
                <a:solidFill>
                  <a:schemeClr val="accent1"/>
                </a:solidFill>
              </a:rPr>
              <a:t>Yosys</a:t>
            </a:r>
            <a:r>
              <a:rPr lang="en-US" sz="1600" dirty="0"/>
              <a:t>: open-source front-end for Verilog</a:t>
            </a:r>
          </a:p>
          <a:p>
            <a:pPr lvl="1"/>
            <a:r>
              <a:rPr lang="en-US" sz="1600" dirty="0"/>
              <a:t>Optional (commercial) </a:t>
            </a:r>
            <a:r>
              <a:rPr lang="en-US" sz="1600" dirty="0" err="1"/>
              <a:t>Verific</a:t>
            </a:r>
            <a:r>
              <a:rPr lang="en-US" sz="1600" dirty="0"/>
              <a:t> front-end for full </a:t>
            </a:r>
            <a:r>
              <a:rPr lang="en-US" sz="1600" dirty="0" err="1"/>
              <a:t>SystemVerilog</a:t>
            </a:r>
            <a:r>
              <a:rPr lang="en-US" sz="1600" dirty="0"/>
              <a:t> support</a:t>
            </a:r>
          </a:p>
          <a:p>
            <a:r>
              <a:rPr lang="en-US" sz="1600" dirty="0" err="1">
                <a:solidFill>
                  <a:schemeClr val="accent1"/>
                </a:solidFill>
              </a:rPr>
              <a:t>CoreIR</a:t>
            </a:r>
            <a:r>
              <a:rPr lang="en-US" sz="1600" dirty="0"/>
              <a:t>: “LLVM for hardware” open intermediate representation</a:t>
            </a:r>
          </a:p>
          <a:p>
            <a:r>
              <a:rPr lang="en-US" sz="1600" dirty="0" err="1">
                <a:solidFill>
                  <a:schemeClr val="accent1"/>
                </a:solidFill>
              </a:rPr>
              <a:t>CoSA</a:t>
            </a:r>
            <a:r>
              <a:rPr lang="en-US" sz="1600" dirty="0"/>
              <a:t> (</a:t>
            </a:r>
            <a:r>
              <a:rPr lang="en-US" sz="1600" dirty="0" err="1"/>
              <a:t>CoreIR</a:t>
            </a:r>
            <a:r>
              <a:rPr lang="en-US" sz="1600" dirty="0"/>
              <a:t> Symbolic Analyzer): open source formal analysis (model checking, bounded model checking)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CVC4</a:t>
            </a:r>
            <a:r>
              <a:rPr lang="en-US" sz="1600" dirty="0"/>
              <a:t>: open-source SMT solver</a:t>
            </a:r>
          </a:p>
          <a:p>
            <a:endParaRPr lang="en-US" sz="1600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30B8B66-C8F5-974F-97A5-EE4E942198B1}"/>
              </a:ext>
            </a:extLst>
          </p:cNvPr>
          <p:cNvSpPr/>
          <p:nvPr/>
        </p:nvSpPr>
        <p:spPr>
          <a:xfrm>
            <a:off x="2033983" y="1087615"/>
            <a:ext cx="7024292" cy="1521473"/>
          </a:xfrm>
          <a:prstGeom prst="roundRect">
            <a:avLst>
              <a:gd name="adj" fmla="val 12713"/>
            </a:avLst>
          </a:prstGeom>
          <a:solidFill>
            <a:srgbClr val="4EAF9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4EAF9B"/>
              </a:solidFill>
            </a:endParaRPr>
          </a:p>
        </p:txBody>
      </p:sp>
      <p:sp>
        <p:nvSpPr>
          <p:cNvPr id="26" name="Down Arrow 7">
            <a:extLst>
              <a:ext uri="{FF2B5EF4-FFF2-40B4-BE49-F238E27FC236}">
                <a16:creationId xmlns:a16="http://schemas.microsoft.com/office/drawing/2014/main" id="{FA5E2AEF-1F41-B94A-8405-7AAFA1A03DD6}"/>
              </a:ext>
            </a:extLst>
          </p:cNvPr>
          <p:cNvSpPr/>
          <p:nvPr/>
        </p:nvSpPr>
        <p:spPr>
          <a:xfrm rot="16200000">
            <a:off x="1661002" y="1718323"/>
            <a:ext cx="503999" cy="597543"/>
          </a:xfrm>
          <a:prstGeom prst="downArrow">
            <a:avLst>
              <a:gd name="adj1" fmla="val 38741"/>
              <a:gd name="adj2" fmla="val 39652"/>
            </a:avLst>
          </a:prstGeom>
          <a:gradFill>
            <a:gsLst>
              <a:gs pos="0">
                <a:schemeClr val="tx1">
                  <a:alpha val="0"/>
                </a:schemeClr>
              </a:gs>
              <a:gs pos="50000">
                <a:schemeClr val="tx1">
                  <a:alpha val="50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7" name="Left-Right Arrow 26">
            <a:extLst>
              <a:ext uri="{FF2B5EF4-FFF2-40B4-BE49-F238E27FC236}">
                <a16:creationId xmlns:a16="http://schemas.microsoft.com/office/drawing/2014/main" id="{3FE771D3-456F-7E45-A688-F254FDCAE717}"/>
              </a:ext>
            </a:extLst>
          </p:cNvPr>
          <p:cNvSpPr/>
          <p:nvPr/>
        </p:nvSpPr>
        <p:spPr>
          <a:xfrm>
            <a:off x="5236721" y="1765095"/>
            <a:ext cx="597600" cy="503999"/>
          </a:xfrm>
          <a:prstGeom prst="leftRightArrow">
            <a:avLst>
              <a:gd name="adj1" fmla="val 39512"/>
              <a:gd name="adj2" fmla="val 38791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1000">
                <a:srgbClr val="000000"/>
              </a:gs>
              <a:gs pos="34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A254CB9-1EF9-1242-878D-39B558FDFF45}"/>
              </a:ext>
            </a:extLst>
          </p:cNvPr>
          <p:cNvSpPr/>
          <p:nvPr/>
        </p:nvSpPr>
        <p:spPr>
          <a:xfrm>
            <a:off x="5814794" y="1630503"/>
            <a:ext cx="1276569" cy="77318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800" b="1" dirty="0" err="1"/>
              <a:t>CoSA</a:t>
            </a:r>
            <a:r>
              <a:rPr lang="en-US" sz="1800" b="1" dirty="0"/>
              <a:t> 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4817DD31-E78E-3349-BDE8-EEFB31E35CDA}"/>
              </a:ext>
            </a:extLst>
          </p:cNvPr>
          <p:cNvSpPr/>
          <p:nvPr/>
        </p:nvSpPr>
        <p:spPr>
          <a:xfrm>
            <a:off x="2192246" y="1630503"/>
            <a:ext cx="1276569" cy="773182"/>
          </a:xfrm>
          <a:prstGeom prst="roundRect">
            <a:avLst/>
          </a:prstGeom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 err="1"/>
              <a:t>Yosys</a:t>
            </a:r>
            <a:endParaRPr lang="en-US" sz="1800" b="1" dirty="0"/>
          </a:p>
          <a:p>
            <a:pPr algn="ctr"/>
            <a:r>
              <a:rPr lang="en-US" sz="1800" b="1" dirty="0"/>
              <a:t>(Verilog)</a:t>
            </a:r>
          </a:p>
        </p:txBody>
      </p:sp>
      <p:sp>
        <p:nvSpPr>
          <p:cNvPr id="30" name="Down Arrow 7">
            <a:extLst>
              <a:ext uri="{FF2B5EF4-FFF2-40B4-BE49-F238E27FC236}">
                <a16:creationId xmlns:a16="http://schemas.microsoft.com/office/drawing/2014/main" id="{6B812A6C-402A-A748-84F2-7303F2842325}"/>
              </a:ext>
            </a:extLst>
          </p:cNvPr>
          <p:cNvSpPr/>
          <p:nvPr/>
        </p:nvSpPr>
        <p:spPr>
          <a:xfrm rot="16200000">
            <a:off x="3448435" y="1718323"/>
            <a:ext cx="503999" cy="597543"/>
          </a:xfrm>
          <a:prstGeom prst="downArrow">
            <a:avLst>
              <a:gd name="adj1" fmla="val 38741"/>
              <a:gd name="adj2" fmla="val 39652"/>
            </a:avLst>
          </a:prstGeom>
          <a:gradFill>
            <a:gsLst>
              <a:gs pos="0">
                <a:schemeClr val="tx1">
                  <a:alpha val="0"/>
                </a:schemeClr>
              </a:gs>
              <a:gs pos="50000">
                <a:schemeClr val="tx1">
                  <a:alpha val="50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98461157-40B5-5740-ADEE-E627CD8DAF80}"/>
              </a:ext>
            </a:extLst>
          </p:cNvPr>
          <p:cNvSpPr/>
          <p:nvPr/>
        </p:nvSpPr>
        <p:spPr>
          <a:xfrm>
            <a:off x="3979679" y="1630503"/>
            <a:ext cx="1276569" cy="773182"/>
          </a:xfrm>
          <a:prstGeom prst="roundRect">
            <a:avLst/>
          </a:prstGeom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 err="1"/>
              <a:t>CoreIR</a:t>
            </a:r>
            <a:endParaRPr lang="en-US" sz="1800" b="1" dirty="0"/>
          </a:p>
        </p:txBody>
      </p:sp>
      <p:sp>
        <p:nvSpPr>
          <p:cNvPr id="32" name="Rounded Rectangle 364">
            <a:extLst>
              <a:ext uri="{FF2B5EF4-FFF2-40B4-BE49-F238E27FC236}">
                <a16:creationId xmlns:a16="http://schemas.microsoft.com/office/drawing/2014/main" id="{6CF7B831-5A74-3744-83D2-88A184C33EA0}"/>
              </a:ext>
            </a:extLst>
          </p:cNvPr>
          <p:cNvSpPr/>
          <p:nvPr/>
        </p:nvSpPr>
        <p:spPr>
          <a:xfrm>
            <a:off x="423863" y="1630503"/>
            <a:ext cx="1276569" cy="773182"/>
          </a:xfrm>
          <a:prstGeom prst="roundRect">
            <a:avLst/>
          </a:prstGeom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 err="1"/>
              <a:t>Verific</a:t>
            </a:r>
            <a:endParaRPr lang="en-US" sz="1600" b="1" dirty="0"/>
          </a:p>
          <a:p>
            <a:pPr algn="ctr"/>
            <a:r>
              <a:rPr lang="en-US" sz="1600" b="1" dirty="0"/>
              <a:t>(System-</a:t>
            </a:r>
          </a:p>
          <a:p>
            <a:pPr algn="ctr"/>
            <a:r>
              <a:rPr lang="en-US" sz="1600" b="1" dirty="0"/>
              <a:t>Verilog)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08B1E34-4B8C-1940-A77D-E27C5B157F1F}"/>
              </a:ext>
            </a:extLst>
          </p:cNvPr>
          <p:cNvSpPr txBox="1"/>
          <p:nvPr/>
        </p:nvSpPr>
        <p:spPr>
          <a:xfrm>
            <a:off x="4642557" y="1163172"/>
            <a:ext cx="1736198" cy="381643"/>
          </a:xfrm>
          <a:prstGeom prst="rect">
            <a:avLst/>
          </a:prstGeom>
          <a:noFill/>
        </p:spPr>
        <p:txBody>
          <a:bodyPr wrap="square" lIns="73152" tIns="36576" rIns="73152" bIns="36576" rtlCol="0">
            <a:spAutoFit/>
          </a:bodyPr>
          <a:lstStyle/>
          <a:p>
            <a:r>
              <a:rPr lang="en-US" sz="2000" b="1" baseline="0" dirty="0">
                <a:latin typeface="Arial" panose="020B0604020202020204" pitchFamily="34" charset="0"/>
                <a:cs typeface="Arial" panose="020B0604020202020204" pitchFamily="34" charset="0"/>
              </a:rPr>
              <a:t>Open Source</a:t>
            </a:r>
          </a:p>
        </p:txBody>
      </p:sp>
      <p:sp>
        <p:nvSpPr>
          <p:cNvPr id="13" name="Rounded Rectangle 27">
            <a:extLst>
              <a:ext uri="{FF2B5EF4-FFF2-40B4-BE49-F238E27FC236}">
                <a16:creationId xmlns:a16="http://schemas.microsoft.com/office/drawing/2014/main" id="{DAA2A2EC-35BB-4939-8396-1A0BA4F5185E}"/>
              </a:ext>
            </a:extLst>
          </p:cNvPr>
          <p:cNvSpPr/>
          <p:nvPr/>
        </p:nvSpPr>
        <p:spPr>
          <a:xfrm>
            <a:off x="7660262" y="1630503"/>
            <a:ext cx="1276569" cy="77318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800" b="1" dirty="0"/>
              <a:t>CVC4</a:t>
            </a:r>
          </a:p>
          <a:p>
            <a:pPr algn="ctr"/>
            <a:r>
              <a:rPr lang="en-US" sz="1400" b="1" dirty="0"/>
              <a:t>(SMT Solver)</a:t>
            </a:r>
          </a:p>
        </p:txBody>
      </p:sp>
      <p:sp>
        <p:nvSpPr>
          <p:cNvPr id="14" name="Left-Right Arrow 26">
            <a:extLst>
              <a:ext uri="{FF2B5EF4-FFF2-40B4-BE49-F238E27FC236}">
                <a16:creationId xmlns:a16="http://schemas.microsoft.com/office/drawing/2014/main" id="{FF1C5124-5AD6-4DA2-B6E5-6F64842750B9}"/>
              </a:ext>
            </a:extLst>
          </p:cNvPr>
          <p:cNvSpPr/>
          <p:nvPr/>
        </p:nvSpPr>
        <p:spPr>
          <a:xfrm>
            <a:off x="7081838" y="1759569"/>
            <a:ext cx="597600" cy="503999"/>
          </a:xfrm>
          <a:prstGeom prst="leftRightArrow">
            <a:avLst>
              <a:gd name="adj1" fmla="val 39512"/>
              <a:gd name="adj2" fmla="val 38791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1000">
                <a:srgbClr val="000000"/>
              </a:gs>
              <a:gs pos="34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3200262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RI">
      <a:dk1>
        <a:srgbClr val="172121"/>
      </a:dk1>
      <a:lt1>
        <a:srgbClr val="F5F5F5"/>
      </a:lt1>
      <a:dk2>
        <a:srgbClr val="998675"/>
      </a:dk2>
      <a:lt2>
        <a:srgbClr val="9BC0DD"/>
      </a:lt2>
      <a:accent1>
        <a:srgbClr val="2477B4"/>
      </a:accent1>
      <a:accent2>
        <a:srgbClr val="1A425A"/>
      </a:accent2>
      <a:accent3>
        <a:srgbClr val="77797A"/>
      </a:accent3>
      <a:accent4>
        <a:srgbClr val="03B5AA"/>
      </a:accent4>
      <a:accent5>
        <a:srgbClr val="D6D6B1"/>
      </a:accent5>
      <a:accent6>
        <a:srgbClr val="DC4D53"/>
      </a:accent6>
      <a:hlink>
        <a:srgbClr val="1446A0"/>
      </a:hlink>
      <a:folHlink>
        <a:srgbClr val="382A61"/>
      </a:folHlink>
    </a:clrScheme>
    <a:fontScheme name="ERI">
      <a:majorFont>
        <a:latin typeface="Work Sans"/>
        <a:ea typeface=""/>
        <a:cs typeface=""/>
      </a:majorFont>
      <a:minorFont>
        <a:latin typeface="Work Sans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10579</TotalTime>
  <Words>891</Words>
  <Application>Microsoft Office PowerPoint</Application>
  <PresentationFormat>On-screen Show (16:9)</PresentationFormat>
  <Paragraphs>209</Paragraphs>
  <Slides>23</Slides>
  <Notes>0</Notes>
  <HiddenSlides>1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ＭＳ Ｐゴシック</vt:lpstr>
      <vt:lpstr>Tahoma</vt:lpstr>
      <vt:lpstr>Work Sans</vt:lpstr>
      <vt:lpstr>Calibri</vt:lpstr>
      <vt:lpstr>Work Sans ExtraBold</vt:lpstr>
      <vt:lpstr>Work Sans Medium</vt:lpstr>
      <vt:lpstr>Arial</vt:lpstr>
      <vt:lpstr>Office Theme</vt:lpstr>
      <vt:lpstr>Acrobat Document</vt:lpstr>
      <vt:lpstr>Formal hardware verification: challenges and opportunities</vt:lpstr>
      <vt:lpstr>introduction</vt:lpstr>
      <vt:lpstr>The verification challenge</vt:lpstr>
      <vt:lpstr>Template layout options</vt:lpstr>
      <vt:lpstr>Formal Verification</vt:lpstr>
      <vt:lpstr>Formal Verification</vt:lpstr>
      <vt:lpstr>modeling</vt:lpstr>
      <vt:lpstr>modeling</vt:lpstr>
      <vt:lpstr>Open-source Formal verification Flow</vt:lpstr>
      <vt:lpstr>specification</vt:lpstr>
      <vt:lpstr>Specification</vt:lpstr>
      <vt:lpstr>Integrated verification: Equivalence checking</vt:lpstr>
      <vt:lpstr>quick error detection</vt:lpstr>
      <vt:lpstr>Symbolic quick error detection</vt:lpstr>
      <vt:lpstr>Symbolic quick error detection</vt:lpstr>
      <vt:lpstr>proving</vt:lpstr>
      <vt:lpstr>Proving</vt:lpstr>
      <vt:lpstr>Evolution of SMt solving</vt:lpstr>
      <vt:lpstr>Evolution of smt solving</vt:lpstr>
      <vt:lpstr>How will we get even better solvers?</vt:lpstr>
      <vt:lpstr>PowerPoint Presentation</vt:lpstr>
      <vt:lpstr>Agile hardware flow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Morgan Melto</dc:creator>
  <cp:lastModifiedBy>Clark Barrett</cp:lastModifiedBy>
  <cp:revision>144</cp:revision>
  <dcterms:created xsi:type="dcterms:W3CDTF">2015-06-22T18:59:27Z</dcterms:created>
  <dcterms:modified xsi:type="dcterms:W3CDTF">2018-07-13T10:34:32Z</dcterms:modified>
</cp:coreProperties>
</file>